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5" r:id="rId1"/>
  </p:sldMasterIdLst>
  <p:notesMasterIdLst>
    <p:notesMasterId r:id="rId36"/>
  </p:notesMasterIdLst>
  <p:sldIdLst>
    <p:sldId id="362" r:id="rId2"/>
    <p:sldId id="435" r:id="rId3"/>
    <p:sldId id="439" r:id="rId4"/>
    <p:sldId id="440" r:id="rId5"/>
    <p:sldId id="442" r:id="rId6"/>
    <p:sldId id="487" r:id="rId7"/>
    <p:sldId id="486" r:id="rId8"/>
    <p:sldId id="488" r:id="rId9"/>
    <p:sldId id="489" r:id="rId10"/>
    <p:sldId id="492" r:id="rId11"/>
    <p:sldId id="493" r:id="rId12"/>
    <p:sldId id="494" r:id="rId13"/>
    <p:sldId id="495" r:id="rId14"/>
    <p:sldId id="496" r:id="rId15"/>
    <p:sldId id="498" r:id="rId16"/>
    <p:sldId id="499" r:id="rId17"/>
    <p:sldId id="502" r:id="rId18"/>
    <p:sldId id="503" r:id="rId19"/>
    <p:sldId id="504" r:id="rId20"/>
    <p:sldId id="505" r:id="rId21"/>
    <p:sldId id="507" r:id="rId22"/>
    <p:sldId id="506" r:id="rId23"/>
    <p:sldId id="508" r:id="rId24"/>
    <p:sldId id="511" r:id="rId25"/>
    <p:sldId id="512" r:id="rId26"/>
    <p:sldId id="515" r:id="rId27"/>
    <p:sldId id="514" r:id="rId28"/>
    <p:sldId id="509" r:id="rId29"/>
    <p:sldId id="510" r:id="rId30"/>
    <p:sldId id="517" r:id="rId31"/>
    <p:sldId id="518" r:id="rId32"/>
    <p:sldId id="519" r:id="rId33"/>
    <p:sldId id="516" r:id="rId34"/>
    <p:sldId id="484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ana Andrés" initials="DA" lastIdx="1" clrIdx="0">
    <p:extLst>
      <p:ext uri="{19B8F6BF-5375-455C-9EA6-DF929625EA0E}">
        <p15:presenceInfo xmlns:p15="http://schemas.microsoft.com/office/powerpoint/2012/main" userId="906dd1b6ba23839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B91E"/>
    <a:srgbClr val="F2F2F2"/>
    <a:srgbClr val="9A8D36"/>
    <a:srgbClr val="003366"/>
    <a:srgbClr val="3C3C3C"/>
    <a:srgbClr val="000305"/>
    <a:srgbClr val="BFBFBF"/>
    <a:srgbClr val="3333CC"/>
    <a:srgbClr val="006E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Estilo claro 1 - Acento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6" autoAdjust="0"/>
    <p:restoredTop sz="84262" autoAdjust="0"/>
  </p:normalViewPr>
  <p:slideViewPr>
    <p:cSldViewPr snapToGrid="0">
      <p:cViewPr varScale="1">
        <p:scale>
          <a:sx n="93" d="100"/>
          <a:sy n="93" d="100"/>
        </p:scale>
        <p:origin x="3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01BE064-EFD6-4C99-9F3B-C61C292097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F88C1D-9958-4C50-AE44-C36B45B577A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476D0DED-0FDC-4506-9027-F190B79CA224}" type="datetimeFigureOut">
              <a:rPr lang="en-US"/>
              <a:pPr>
                <a:defRPr/>
              </a:pPr>
              <a:t>9/10/2025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D8A9E64-D403-44AF-975F-EE452D6944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78AEB53-6FF3-4FBA-AB37-06604D5240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5FA366-3283-4F29-8135-B300F36D06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A26AE0-E5C9-401D-8405-09B23BB92F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BB445D61-3319-4130-B938-980705322B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EC444-603B-4F09-9A06-5917518DD90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154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1D532-C485-90CE-F912-E7B3E4EE9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8D65863-731A-C0CD-9E88-F05C1E39B5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9B4D6DB-CB40-970C-373D-D8A5897DBD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ES" dirty="0"/>
          </a:p>
          <a:p>
            <a:pPr algn="l"/>
            <a:r>
              <a:rPr lang="es-ES" dirty="0"/>
              <a:t>Ridge y Lasso tienen pequeños ajustes que ayudan con el sobreajuste.</a:t>
            </a:r>
          </a:p>
          <a:p>
            <a:pPr algn="l"/>
            <a:endParaRPr lang="es-ES" dirty="0"/>
          </a:p>
          <a:p>
            <a:pPr algn="l"/>
            <a:r>
              <a:rPr lang="es-ES" dirty="0"/>
              <a:t>RF: Muchos arboles de decisión entrenados con muestras aleatoriamente.</a:t>
            </a:r>
          </a:p>
          <a:p>
            <a:pPr algn="l"/>
            <a:endParaRPr lang="es-ES" dirty="0"/>
          </a:p>
          <a:p>
            <a:pPr algn="l"/>
            <a:r>
              <a:rPr lang="es-ES" dirty="0"/>
              <a:t>GB: Se entrenan arboles secuencialmente y se van </a:t>
            </a:r>
            <a:r>
              <a:rPr lang="es-ES" b="1" dirty="0"/>
              <a:t>corrigiendo los errores</a:t>
            </a:r>
            <a:r>
              <a:rPr lang="es-ES" dirty="0"/>
              <a:t> de los anteriores.</a:t>
            </a:r>
          </a:p>
          <a:p>
            <a:pPr algn="l"/>
            <a:r>
              <a:rPr lang="es-ES" dirty="0" err="1"/>
              <a:t>XGBoost</a:t>
            </a:r>
            <a:r>
              <a:rPr lang="es-ES" dirty="0"/>
              <a:t>: </a:t>
            </a:r>
            <a:r>
              <a:rPr lang="es-ES" dirty="0" err="1"/>
              <a:t>Gradient</a:t>
            </a:r>
            <a:r>
              <a:rPr lang="es-ES" dirty="0"/>
              <a:t> </a:t>
            </a:r>
            <a:r>
              <a:rPr lang="es-ES" dirty="0" err="1"/>
              <a:t>Boosting</a:t>
            </a:r>
            <a:r>
              <a:rPr lang="es-ES" dirty="0"/>
              <a:t>, más </a:t>
            </a:r>
            <a:r>
              <a:rPr lang="es-ES" b="1" dirty="0"/>
              <a:t>rápido y eficiente</a:t>
            </a:r>
            <a:r>
              <a:rPr lang="es-ES" dirty="0"/>
              <a:t>. Técnicas de regularización que mejoran la generalización</a:t>
            </a:r>
          </a:p>
          <a:p>
            <a:pPr algn="l"/>
            <a:endParaRPr lang="es-ES" dirty="0"/>
          </a:p>
          <a:p>
            <a:pPr algn="l"/>
            <a:r>
              <a:rPr lang="es-ES" dirty="0"/>
              <a:t>SVR:  </a:t>
            </a:r>
            <a:r>
              <a:rPr lang="es-ES" b="1" dirty="0"/>
              <a:t>Función óptima</a:t>
            </a:r>
            <a:r>
              <a:rPr lang="es-ES" dirty="0"/>
              <a:t> que se mantenga dentro de un margen de error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5AF86DF-E61B-E8A6-7C3B-A876CB4A4A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445D61-3319-4130-B938-980705322B2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772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9E80F-AC39-B299-2C7B-C9F729085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A088C82-38D2-F4B3-1088-A264532908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079A31D-A7A8-22A3-828E-D1497F9DA8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dirty="0"/>
              <a:t>LSTM: A priori, muy eficaz en series temporales. Evitan el 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vanishing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problem</a:t>
            </a:r>
            <a:r>
              <a:rPr lang="es-ES" dirty="0"/>
              <a:t>.  </a:t>
            </a:r>
            <a:r>
              <a:rPr lang="es-ES" dirty="0" err="1"/>
              <a:t>Estrucutra</a:t>
            </a:r>
            <a:r>
              <a:rPr lang="es-ES" dirty="0"/>
              <a:t> de puertas: Entrada, olvido y salida, que adaptan el flujo de la información.</a:t>
            </a:r>
          </a:p>
          <a:p>
            <a:pPr algn="l"/>
            <a:r>
              <a:rPr lang="es-ES" dirty="0"/>
              <a:t>Apilar capas LSTM puedo aumentar la capacidad para mejorar la </a:t>
            </a:r>
            <a:r>
              <a:rPr lang="es-ES" dirty="0" err="1"/>
              <a:t>abstracciónprogresiva</a:t>
            </a:r>
            <a:r>
              <a:rPr lang="es-ES" dirty="0"/>
              <a:t> de las </a:t>
            </a:r>
            <a:r>
              <a:rPr lang="es-ES" dirty="0" err="1"/>
              <a:t>caracter´ısticas</a:t>
            </a:r>
            <a:r>
              <a:rPr lang="es-ES" dirty="0"/>
              <a:t> de entrada: mientras que las capas </a:t>
            </a:r>
            <a:r>
              <a:rPr lang="es-ES" dirty="0" err="1"/>
              <a:t>inferioresdetectan</a:t>
            </a:r>
            <a:r>
              <a:rPr lang="es-ES" dirty="0"/>
              <a:t> patrones temporales locales o de corto alcance, las capas </a:t>
            </a:r>
            <a:r>
              <a:rPr lang="es-ES" dirty="0" err="1"/>
              <a:t>superiorespueden</a:t>
            </a:r>
            <a:r>
              <a:rPr lang="es-ES" dirty="0"/>
              <a:t> captar dependencias más abstractas y de largo plazo.</a:t>
            </a:r>
          </a:p>
          <a:p>
            <a:pPr algn="l"/>
            <a:endParaRPr lang="es-ES" dirty="0"/>
          </a:p>
          <a:p>
            <a:pPr algn="l"/>
            <a:r>
              <a:rPr lang="es-ES" b="1" dirty="0" err="1"/>
              <a:t>Dropout</a:t>
            </a:r>
            <a:r>
              <a:rPr lang="es-ES" b="1" dirty="0"/>
              <a:t>: </a:t>
            </a:r>
            <a:r>
              <a:rPr lang="es-ES" dirty="0"/>
              <a:t>técnica de regularización apagar aleatoriamente cierto porcentaje de neuronas durante el entrenamiento para evitar el sobreajuste.</a:t>
            </a:r>
          </a:p>
          <a:p>
            <a:pPr algn="l"/>
            <a:endParaRPr lang="es-ES" dirty="0"/>
          </a:p>
          <a:p>
            <a:pPr algn="l"/>
            <a:endParaRPr lang="es-ES" dirty="0"/>
          </a:p>
          <a:p>
            <a:pPr algn="l"/>
            <a:r>
              <a:rPr lang="es-ES" dirty="0"/>
              <a:t>CNN(han demostrado ser buenas en imágenes por filtros (convoluciones) que detectan patrones), actúan como detectores de formas. Identifican patrones repetitivos o locales en la señal. Y LSTM las dinámicas.</a:t>
            </a:r>
          </a:p>
          <a:p>
            <a:pPr algn="l"/>
            <a:r>
              <a:rPr lang="es-ES" dirty="0"/>
              <a:t>	Hay </a:t>
            </a:r>
            <a:r>
              <a:rPr lang="es-ES" dirty="0" err="1"/>
              <a:t>max</a:t>
            </a:r>
            <a:r>
              <a:rPr lang="es-ES" dirty="0"/>
              <a:t> </a:t>
            </a:r>
            <a:r>
              <a:rPr lang="es-ES" dirty="0" err="1"/>
              <a:t>pooling</a:t>
            </a:r>
            <a:r>
              <a:rPr lang="es-ES" dirty="0"/>
              <a:t> también: Para reducir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dimensión del mapa de característica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D43A3B-4FA3-2BCB-7056-D117C1F936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445D61-3319-4130-B938-980705322B2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215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34616-F6D0-4832-B5BA-48E83656B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30CEB02-10D7-918E-D2C2-6A3DAF555C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1434D4E-1374-4C05-A04A-B81605E31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b="1" dirty="0" err="1"/>
              <a:t>BiLSTM</a:t>
            </a:r>
            <a:r>
              <a:rPr lang="es-ES" b="1" dirty="0"/>
              <a:t>. </a:t>
            </a:r>
            <a:r>
              <a:rPr lang="es-ES" dirty="0"/>
              <a:t>Útil en series donde el consumo depende de </a:t>
            </a:r>
            <a:r>
              <a:rPr lang="es-ES" b="1" dirty="0"/>
              <a:t>patrones anteriores y posteriores</a:t>
            </a:r>
            <a:r>
              <a:rPr lang="es-ES" dirty="0"/>
              <a:t>. </a:t>
            </a:r>
            <a:r>
              <a:rPr lang="es-ES" b="0" dirty="0"/>
              <a:t>(Generalmente 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concatenadas). </a:t>
            </a:r>
            <a:r>
              <a:rPr lang="es-ES" dirty="0"/>
              <a:t>Útil en series donde el consumo depende de </a:t>
            </a:r>
            <a:r>
              <a:rPr lang="es-ES" b="1" dirty="0"/>
              <a:t>patrones anteriores y posteriores</a:t>
            </a:r>
            <a:r>
              <a:rPr lang="es-ES" dirty="0"/>
              <a:t>.</a:t>
            </a:r>
          </a:p>
          <a:p>
            <a:pPr algn="l"/>
            <a:endParaRPr lang="es-ES" dirty="0"/>
          </a:p>
          <a:p>
            <a:r>
              <a:rPr lang="es-ES" dirty="0"/>
              <a:t>Diferencias entre </a:t>
            </a:r>
          </a:p>
          <a:p>
            <a:r>
              <a:rPr lang="es-E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Attention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b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 atención a nivel de características (columnas). Usa una primera capa Dense con activación sigmoide y otra con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generar pesos para cada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luego multiplica estos pesos por la entrada. Esto revaloriza la importancia de cada característica.</a:t>
            </a:r>
          </a:p>
          <a:p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Temporal </a:t>
            </a:r>
            <a:r>
              <a:rPr lang="es-E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Attention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b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 centra en la dimensión temporal. Calcula un score de atención por cada paso de la secuencia, normaliza esos scores (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y los reestructura para multiplicarlos con la salida de la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BiLSTM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Así se pondera la importancia de cada instante temporal.</a:t>
            </a:r>
          </a:p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Transformers: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i="1" dirty="0"/>
              <a:t>Los Transformers usan mecanismos de atención para decidir qué partes de la secuencia son más relevantes en cada predicción. Esto les permite capturar relaciones a largo plazo de manera muy eficaz, aunque con mayor coste computacional.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</a:t>
            </a:r>
            <a:r>
              <a:rPr lang="es-E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es-E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</a:t>
            </a:r>
            <a:r>
              <a:rPr lang="es-E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es-E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attention</a:t>
            </a:r>
            <a:r>
              <a:rPr lang="es-E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 </a:t>
            </a:r>
            <a:r>
              <a:rPr lang="es-ES" dirty="0"/>
              <a:t>Basados en el mecanismo de </a:t>
            </a:r>
            <a:r>
              <a:rPr lang="es-ES" b="1" dirty="0" err="1"/>
              <a:t>auto-atención</a:t>
            </a:r>
            <a:r>
              <a:rPr lang="es-ES" dirty="0"/>
              <a:t> (</a:t>
            </a:r>
            <a:r>
              <a:rPr lang="es-ES" i="1" dirty="0" err="1"/>
              <a:t>self-attention</a:t>
            </a:r>
            <a:r>
              <a:rPr lang="es-ES" dirty="0"/>
              <a:t>). Donde cada instante de la serie puede “mirar” a todos los demás y asignarles un </a:t>
            </a:r>
            <a:r>
              <a:rPr lang="es-ES" b="1" dirty="0"/>
              <a:t>peso de relevancia</a:t>
            </a:r>
            <a:r>
              <a:rPr lang="es-ES" dirty="0"/>
              <a:t>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s-E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s-ES" sz="1200" dirty="0" err="1"/>
              <a:t>Encoder</a:t>
            </a:r>
            <a:r>
              <a:rPr lang="es-ES" sz="1200" dirty="0"/>
              <a:t> → solo bloques de atención.</a:t>
            </a:r>
          </a:p>
          <a:p>
            <a:pPr lvl="1"/>
            <a:r>
              <a:rPr lang="es-ES" sz="1200" dirty="0" err="1"/>
              <a:t>Encoder</a:t>
            </a:r>
            <a:r>
              <a:rPr lang="es-ES" sz="1200" dirty="0"/>
              <a:t>–</a:t>
            </a:r>
            <a:r>
              <a:rPr lang="es-ES" sz="1200" dirty="0" err="1"/>
              <a:t>Decoder</a:t>
            </a:r>
            <a:r>
              <a:rPr lang="es-ES" sz="1200" dirty="0"/>
              <a:t> → usado en predicciones </a:t>
            </a:r>
            <a:r>
              <a:rPr lang="es-ES" sz="1200" dirty="0" err="1"/>
              <a:t>autoregresivas</a:t>
            </a:r>
            <a:r>
              <a:rPr lang="es-ES" sz="1200" dirty="0"/>
              <a:t>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 añade codificación posicional para incorporar la secuencia y, tras procesarla, se aplica un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pooling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global para obtener la predicción final (o se utiliza un decodificador en la variante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Encoder-Decoder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34FBED-5275-86ED-107C-9D54893937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445D61-3319-4130-B938-980705322B2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649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DB088-B31D-4757-114F-3DF393A93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197E55B-E2D0-453C-2EAC-B88492FBBA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B471DEB-81DC-4BB5-F71E-35CA6F939B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0AADB1-4052-3332-FA8A-D1CCB73C90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445D61-3319-4130-B938-980705322B2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451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58901-4ECC-C8E7-F252-7497907A9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EC2C3D4-A78A-0A7D-AE92-C4AE29413B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25F4524-E5C9-509B-75F9-0476C2A421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AE0539D-FB03-D64B-E51B-C579E8118F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445D61-3319-4130-B938-980705322B2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50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EEAAD-470D-6871-E9BD-DBF731441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3FFB384-D399-1D6A-1F66-DFF055BCE8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11D1F90-ABDF-D077-4835-96A896331B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49A0DC4-0D12-32B1-FEE1-99AA935CB8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445D61-3319-4130-B938-980705322B2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676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FFB36-0896-B783-A82B-19371EE62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B7008B6-9198-7EB5-D0AC-2026DE4D44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1A632C5-EF0F-A3CA-D8BD-056FE5081A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D577EC1-56C6-84A8-A8B3-0B8456EE81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445D61-3319-4130-B938-980705322B2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8418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1DD44-849D-C80A-FFE1-B5166CEDE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66F033F-8DD3-E13F-BF79-96BF1C2271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028B3AD-A9DC-4275-52E4-E0E84A0C0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dirty="0"/>
              <a:t>Los cuales presentan los errores más bajos, buena confianza, aunque un poco de </a:t>
            </a:r>
            <a:r>
              <a:rPr lang="es-ES" dirty="0" err="1"/>
              <a:t>overfitGap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B16353-D107-4C3B-1527-5E2B3EF579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445D61-3319-4130-B938-980705322B2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242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4C86A-FF1D-E626-C035-11F37EF60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A8725C3-D843-6ADD-4007-9BD6BD22C2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2FB1B0F-5D6B-3FCF-F80D-FCA0D24278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B4CAF0-E038-0631-82A1-CD2657AEFD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445D61-3319-4130-B938-980705322B2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6129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9A473-D218-8936-59B8-C27345600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10395D0-1836-7822-594D-F38245FF51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17343C3-EC3B-2554-87F8-A9EE410386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AD2E630-5992-D45A-311A-761A7ACE51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445D61-3319-4130-B938-980705322B2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950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445D61-3319-4130-B938-980705322B2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1543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772CB-7A44-4AF7-B949-4AFA47B41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4093875-692E-C62F-F123-EC043740B4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93FD589-B1B8-D389-DE1C-133CEF7C9A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5A9C366-12F6-62C5-7261-3F1C784CD2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445D61-3319-4130-B938-980705322B2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3118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E0519-D463-7007-9F1D-00314660D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45368E0-878D-CFB8-6CFB-480D089DAD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643AD7C-0CE0-E1EE-FE09-78F0270DBA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AC4C226-449E-9DEE-5EAB-3460035C1E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445D61-3319-4130-B938-980705322B2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6747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87CCE-8FF6-7FD9-265A-C34161BEA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00B82DC-E2FB-D548-0CAF-329EDF03E5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9952923-0813-5EA8-BF4F-09836C0B8B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76BB5D-EF0C-82A2-9D4C-488FAC52B8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445D61-3319-4130-B938-980705322B2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4690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40EF9-287A-218A-20C3-6033CD95A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47F3281-C678-8925-9E3D-425F4E1264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FFC2634-C14C-7FCD-E58D-18A6BD91F4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dirty="0"/>
              <a:t>En el modo </a:t>
            </a:r>
            <a:r>
              <a:rPr lang="es-ES" dirty="0" err="1"/>
              <a:t>autoregresivo</a:t>
            </a:r>
            <a:r>
              <a:rPr lang="es-ES" dirty="0"/>
              <a:t>, la mayoría de los modelos reducen significativamente sus errores respecto a la evaluación anterior, mostrando una mayor estabilidad y capacidad de generalización.</a:t>
            </a:r>
          </a:p>
          <a:p>
            <a:pPr algn="l"/>
            <a:r>
              <a:rPr lang="es-ES" dirty="0"/>
              <a:t>Los directos comienzan a empeorar </a:t>
            </a:r>
            <a:r>
              <a:rPr lang="es-ES" b="1" dirty="0"/>
              <a:t>un poco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936C24-EBCE-49E4-C39A-37FC31E4DA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445D61-3319-4130-B938-980705322B2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0180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76FA2-A155-5CDE-A685-EFCBCF41E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3C86BEB-A8B8-8C5A-DF1B-89B7AC70CD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6B390F6-77BD-2FC8-303C-49F1856DBA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b="0" dirty="0"/>
              <a:t>Los modelos de </a:t>
            </a:r>
            <a:r>
              <a:rPr lang="es-ES" b="0" dirty="0" err="1"/>
              <a:t>gradient</a:t>
            </a:r>
            <a:r>
              <a:rPr lang="es-ES" b="0" dirty="0"/>
              <a:t> y </a:t>
            </a:r>
            <a:r>
              <a:rPr lang="es-ES" b="0" dirty="0" err="1"/>
              <a:t>xgboost</a:t>
            </a:r>
            <a:r>
              <a:rPr lang="es-ES" b="0" dirty="0"/>
              <a:t> y Transformers empiezan a hacer cosas raras.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F61D2D5-51C9-D899-BA2F-BCB831F27F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445D61-3319-4130-B938-980705322B2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024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F7E50-EF93-A5DB-3252-1CBC6D97D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F2AE337-9B4E-283A-2BD0-2449DDB4FE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53FCB8A-88D5-B23A-BAD6-62C8A9F4A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dirty="0"/>
              <a:t>Directo mejora un poco respecto H=6 y </a:t>
            </a:r>
            <a:r>
              <a:rPr lang="es-ES" dirty="0" err="1"/>
              <a:t>Autoregresivos</a:t>
            </a:r>
            <a:r>
              <a:rPr lang="es-ES" dirty="0"/>
              <a:t> siguen bajando salvo </a:t>
            </a:r>
            <a:endParaRPr lang="es-ES" b="1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1DE21F6-E485-FE88-4853-2E2376A3F1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445D61-3319-4130-B938-980705322B2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787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1A004-9BAC-2609-AB4E-DADB35793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2EDA0E1-7767-1072-AF81-DA8A5466B8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20C1839-366D-0EA8-FC87-C77AC9AE59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b="1" dirty="0"/>
              <a:t>En la mayoría de modelos </a:t>
            </a:r>
            <a:r>
              <a:rPr lang="es-ES" b="1" dirty="0" err="1"/>
              <a:t>mojora</a:t>
            </a:r>
            <a:r>
              <a:rPr lang="es-ES" b="1" dirty="0"/>
              <a:t> respecto h=12</a:t>
            </a:r>
            <a:r>
              <a:rPr lang="es-ES" dirty="0"/>
              <a:t>(dependiendo de la </a:t>
            </a:r>
            <a:r>
              <a:rPr lang="es-ES" dirty="0" err="1"/>
              <a:t>metrica</a:t>
            </a:r>
            <a:r>
              <a:rPr lang="es-ES" dirty="0"/>
              <a:t>)</a:t>
            </a:r>
            <a:endParaRPr lang="es-ES" b="1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9669D0E-5EDE-9F86-FCF7-ECB477190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445D61-3319-4130-B938-980705322B2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5043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93A05-0EA9-F4F1-643E-CBBE494A1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D628766-B989-8127-4281-3C5CEB8277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E4B5ACE-AEA5-4D36-34E9-74CBA4D800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/>
              <a:t>Muy similar </a:t>
            </a:r>
            <a:r>
              <a:rPr lang="es-ES" b="0" dirty="0"/>
              <a:t> a h=24, incluso diría que peor ligeramente peor </a:t>
            </a:r>
            <a:endParaRPr lang="es-ES" b="1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EDC4338-8233-0E5A-8221-144772CCC1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445D61-3319-4130-B938-980705322B2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9159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FC1A0-3B4A-ED73-63B8-294A997F4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2BF07DE-7A71-10A2-A73B-C4B0AEE631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F84D791-A4C7-AC4F-28F1-674055FD4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Entrenar modelos por-horizonte hace viable el uso </a:t>
            </a:r>
            <a:r>
              <a:rPr lang="es-ES" sz="1200" dirty="0" err="1"/>
              <a:t>autoregresivo</a:t>
            </a:r>
            <a:r>
              <a:rPr lang="es-ES" sz="1200" dirty="0"/>
              <a:t> incluso en 8 h.</a:t>
            </a:r>
          </a:p>
          <a:p>
            <a:pPr algn="l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253292F-4A5C-DBA5-E04A-68F49D9989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445D61-3319-4130-B938-980705322B2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956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F8206-4473-105C-2679-1ECD9D72F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4BCD19C-32D3-5076-078E-05A076B266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E113F65-3690-153E-FA88-DB85AF3DDF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b="1" dirty="0"/>
              <a:t>Híbridas (CNN+LSTM, LSTM+CNN):</a:t>
            </a:r>
            <a:r>
              <a:rPr lang="es-ES" dirty="0"/>
              <a:t> resultados </a:t>
            </a:r>
            <a:r>
              <a:rPr lang="es-ES" b="1" dirty="0"/>
              <a:t>buenos</a:t>
            </a:r>
            <a:r>
              <a:rPr lang="es-ES" dirty="0"/>
              <a:t> pero </a:t>
            </a:r>
            <a:r>
              <a:rPr lang="es-ES" b="1" dirty="0"/>
              <a:t>más variables</a:t>
            </a:r>
            <a:r>
              <a:rPr lang="es-ES" dirty="0"/>
              <a:t> </a:t>
            </a:r>
          </a:p>
          <a:p>
            <a:pPr algn="l"/>
            <a:r>
              <a:rPr lang="es-ES" b="1" dirty="0"/>
              <a:t>ML clásicos (GB/XGB):</a:t>
            </a:r>
            <a:r>
              <a:rPr lang="es-ES" dirty="0"/>
              <a:t> muy </a:t>
            </a:r>
            <a:r>
              <a:rPr lang="es-ES" b="1" dirty="0"/>
              <a:t>fuertes a corto plazo</a:t>
            </a:r>
            <a:r>
              <a:rPr lang="es-ES" dirty="0"/>
              <a:t> en </a:t>
            </a:r>
            <a:r>
              <a:rPr lang="es-ES" b="1" dirty="0"/>
              <a:t>Directa</a:t>
            </a:r>
            <a:r>
              <a:rPr lang="es-ES" dirty="0"/>
              <a:t>, pero </a:t>
            </a:r>
            <a:r>
              <a:rPr lang="es-ES" b="1" dirty="0"/>
              <a:t>decaen</a:t>
            </a:r>
            <a:r>
              <a:rPr lang="es-ES" dirty="0"/>
              <a:t> en </a:t>
            </a:r>
            <a:r>
              <a:rPr lang="es-ES" b="1" dirty="0" err="1"/>
              <a:t>Autoregresiva</a:t>
            </a:r>
            <a:r>
              <a:rPr lang="es-ES" dirty="0"/>
              <a:t> </a:t>
            </a:r>
          </a:p>
          <a:p>
            <a:pPr algn="l"/>
            <a:r>
              <a:rPr lang="es-ES" b="1" dirty="0"/>
              <a:t>Transformers (estudio actual):</a:t>
            </a:r>
            <a:r>
              <a:rPr lang="es-ES" dirty="0"/>
              <a:t> aceptables en </a:t>
            </a:r>
            <a:r>
              <a:rPr lang="es-ES" b="1" dirty="0"/>
              <a:t>Directa</a:t>
            </a:r>
            <a:r>
              <a:rPr lang="es-ES" dirty="0"/>
              <a:t>, pero </a:t>
            </a:r>
            <a:r>
              <a:rPr lang="es-ES" b="1" dirty="0"/>
              <a:t>inestables</a:t>
            </a:r>
            <a:r>
              <a:rPr lang="es-ES" dirty="0"/>
              <a:t> en </a:t>
            </a:r>
            <a:r>
              <a:rPr lang="es-ES" b="1" dirty="0" err="1"/>
              <a:t>Autoregresiva</a:t>
            </a:r>
            <a:r>
              <a:rPr lang="es-ES" dirty="0"/>
              <a:t> a horizontes largos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EF781E6-9FE9-BE62-A7C3-ECD39BCA0E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445D61-3319-4130-B938-980705322B2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40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Sistema eléctrico:  sustenta innumerables procesos industriales, comerciales y domésticos</a:t>
            </a:r>
          </a:p>
          <a:p>
            <a:endParaRPr lang="es-ES" dirty="0"/>
          </a:p>
          <a:p>
            <a:r>
              <a:rPr lang="es-ES" dirty="0"/>
              <a:t>IEA: Crecimiento urbano, la digitalización, el aumento del confort térmico y el desarrollo del transporte eléctrico han elevado notablemente el consumo energético global.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La generación: transforma diferentes formas de energía en electricidad; </a:t>
            </a:r>
          </a:p>
          <a:p>
            <a:r>
              <a:rPr lang="es-ES" dirty="0"/>
              <a:t>La transmisión: Transporta la energía a largas distancias;</a:t>
            </a:r>
          </a:p>
          <a:p>
            <a:r>
              <a:rPr lang="es-ES" dirty="0"/>
              <a:t>La distribución: Entrega la electricidad a los consumidores finales;</a:t>
            </a:r>
          </a:p>
          <a:p>
            <a:endParaRPr lang="es-ES" dirty="0"/>
          </a:p>
          <a:p>
            <a:r>
              <a:rPr lang="es-ES" b="1" dirty="0"/>
              <a:t>PRINCIPIO ESENCIAL</a:t>
            </a:r>
            <a:r>
              <a:rPr lang="es-ES" dirty="0"/>
              <a:t>.  Implica una gestión precisa, flexible y resiliente de los recursos energéticos.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445D61-3319-4130-B938-980705322B2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5066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A62E7-CC15-10F6-1C3D-962DEA6F9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6ED85FA-61E2-AC95-6E47-271786154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9BB7AF4-E46F-265B-E39C-644AA13D11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77E049F-F38D-91FC-2C6C-E310992D01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445D61-3319-4130-B938-980705322B2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013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CCE65-25F6-383D-3863-0E3E6E33C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7D9E28E-0C35-07F2-35CA-19E50893F4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1E7B3B2-35CF-E93A-D6DE-5CE0B2E2F1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055D0F5-CAA8-D99F-3D6E-D688DB10DD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445D61-3319-4130-B938-980705322B2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822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9CE05-24EE-DE29-0CA4-29FDBCF8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4D9DB00-84EE-7631-6E75-6094853B27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DD34B03-8792-2872-C0AE-9329575E6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58E65AB-53DE-1313-7797-32F4BB41CD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445D61-3319-4130-B938-980705322B2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4241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DCBA5-FF04-08B3-BE3E-887645E44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30A8BF1-4610-B79C-A502-8AB2178758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8420135-F0F8-5967-0B93-DE876367FA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9F3DEA1-C2A4-F725-064F-ADEEF88615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445D61-3319-4130-B938-980705322B2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3226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EC444-603B-4F09-9A06-5917518DD901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480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Corto plazo: De minutos a días.</a:t>
            </a:r>
          </a:p>
          <a:p>
            <a:r>
              <a:rPr lang="es-ES" dirty="0"/>
              <a:t>Medio/largo plazo: planificación de infraestructuras, políticas energéticas.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445D61-3319-4130-B938-980705322B2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76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dirty="0"/>
              <a:t>Modelos clásicos usados durante décadas en planificación eléctrica (simples y de bajo coste).</a:t>
            </a:r>
          </a:p>
          <a:p>
            <a:pPr algn="l"/>
            <a:endParaRPr lang="es-ES" dirty="0"/>
          </a:p>
          <a:p>
            <a:pPr algn="l"/>
            <a:r>
              <a:rPr lang="es-ES" dirty="0"/>
              <a:t>ARIMA: Modela un valor actual de una serie como una combinación lineal de valores pasados y errores residuales</a:t>
            </a:r>
          </a:p>
          <a:p>
            <a:pPr algn="l"/>
            <a:r>
              <a:rPr lang="es-ES" dirty="0"/>
              <a:t>SARIMA: Incorpora componentes estacionales.</a:t>
            </a:r>
          </a:p>
          <a:p>
            <a:pPr algn="l"/>
            <a:r>
              <a:rPr lang="es-ES" dirty="0"/>
              <a:t>ARIMA/SARIMA: modelan series temporales y capturan estacionalidad (modelo autorregresivo lineal para series temporales)</a:t>
            </a:r>
          </a:p>
          <a:p>
            <a:pPr algn="l"/>
            <a:endParaRPr lang="es-ES" dirty="0"/>
          </a:p>
          <a:p>
            <a:pPr algn="l"/>
            <a:r>
              <a:rPr lang="es-ES" dirty="0"/>
              <a:t>ETS: </a:t>
            </a:r>
            <a:r>
              <a:rPr lang="es-ES" b="0" dirty="0"/>
              <a:t>actualizar de forma recursiva componentes latentes, combinación ponderada del pasado y del valor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445D61-3319-4130-B938-980705322B2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37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CF45B-3DC8-48D6-A1E4-2FEDB7F38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7A981A0-580F-A178-67C5-3418A57509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85707DA-5533-5025-4BBB-7AE21CE3C8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dirty="0"/>
              <a:t>Todos esos parámetros nos van a permitir entrenar distintos modelos de Machine </a:t>
            </a:r>
            <a:r>
              <a:rPr lang="es-ES" dirty="0" err="1"/>
              <a:t>Learing</a:t>
            </a:r>
            <a:r>
              <a:rPr lang="es-ES" dirty="0"/>
              <a:t> y Deep Learning.</a:t>
            </a:r>
          </a:p>
          <a:p>
            <a:pPr algn="l"/>
            <a:r>
              <a:rPr lang="es-ES" dirty="0"/>
              <a:t>Y en función de ellos vamos a poder </a:t>
            </a:r>
            <a:r>
              <a:rPr lang="es-ES" b="1" dirty="0"/>
              <a:t>mejorar </a:t>
            </a:r>
            <a:r>
              <a:rPr lang="es-ES" b="0" dirty="0"/>
              <a:t>(o no) </a:t>
            </a:r>
            <a:r>
              <a:rPr lang="es-ES" b="1" dirty="0"/>
              <a:t>la precisión de los modelos</a:t>
            </a:r>
            <a:r>
              <a:rPr lang="es-ES" dirty="0"/>
              <a:t>.</a:t>
            </a:r>
            <a:br>
              <a:rPr lang="es-ES" dirty="0"/>
            </a:br>
            <a:endParaRPr lang="es-ES" b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19AA552-C91E-1847-0BF4-AB85260502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445D61-3319-4130-B938-980705322B2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934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72D38-753D-F97C-2DE1-95B312274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631886C-BF99-B2A6-D9E9-A29262E446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DD08D49-5D0D-EDDC-B5CF-D879F61E74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dirty="0"/>
              <a:t>Está completo, pese a ser solo un año.</a:t>
            </a:r>
          </a:p>
          <a:p>
            <a:pPr algn="l"/>
            <a:r>
              <a:rPr lang="es-ES" dirty="0"/>
              <a:t>No requiere un gran preprocesamiento de los datos. </a:t>
            </a:r>
          </a:p>
          <a:p>
            <a:pPr algn="l"/>
            <a:r>
              <a:rPr lang="es-ES" dirty="0"/>
              <a:t>Limitación: No cuenta con variables </a:t>
            </a:r>
            <a:r>
              <a:rPr lang="es-ES" b="1" dirty="0"/>
              <a:t>s</a:t>
            </a:r>
            <a:r>
              <a:rPr lang="es-ES" sz="1200" b="1" dirty="0"/>
              <a:t>ocioeconómicas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E515D49-F548-8CEA-C9D7-5B291EE0E9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445D61-3319-4130-B938-980705322B2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94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5FE55-345D-2AFC-8BE7-5B73B9057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CD53C62-8295-C2EA-DA13-14791555F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F8A957F-64D3-A58C-2352-589EB34CE7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dirty="0"/>
              <a:t>Estas variables será las que usemos en los modelos [Damos paso a los modelos]</a:t>
            </a:r>
          </a:p>
          <a:p>
            <a:pPr algn="l"/>
            <a:endParaRPr lang="es-ES" dirty="0"/>
          </a:p>
          <a:p>
            <a:pPr algn="l"/>
            <a:r>
              <a:rPr lang="es-ES" dirty="0"/>
              <a:t>Apuntar que hemos escalado Min-Max: Antes de entrenar los modelos, todas las variables se normalizaron al rango [0,1]. Esto evita que los algoritmos interpreten erróneamente las variables con valores mayores como más importantes y mejora la capacidad de generalización.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D16E7BD-8679-C6AC-66BD-5699C4859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445D61-3319-4130-B938-980705322B2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063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1C13B-291A-ADE7-FD5B-2903F6007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50A579F-97C0-8867-8BCC-F0F6828860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70F92B4-A82F-0FA0-568F-0F7108F886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4EB25AA-DFEE-2328-3EAE-CFC2B3D14D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445D61-3319-4130-B938-980705322B2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443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05126FD-2E57-4964-9FDB-0A085EEE7AF2}"/>
              </a:ext>
            </a:extLst>
          </p:cNvPr>
          <p:cNvSpPr/>
          <p:nvPr userDrawn="1"/>
        </p:nvSpPr>
        <p:spPr>
          <a:xfrm>
            <a:off x="0" y="221672"/>
            <a:ext cx="12192000" cy="1302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854199"/>
            <a:ext cx="9144000" cy="1655763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6910D-C1A8-4C14-8FF7-23505EAA5C77}" type="datetime1">
              <a:rPr lang="en-US" smtClean="0"/>
              <a:t>9/10/2025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3C4360-2DDB-43D5-B783-580A7DDBDDE8}"/>
              </a:ext>
            </a:extLst>
          </p:cNvPr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2A54D42-C80C-4173-9582-F9B9B604D5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368" y="442246"/>
            <a:ext cx="5172467" cy="853442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93F77B8B-AEC4-4BC3-AD8F-4542E15C16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9" y="355258"/>
            <a:ext cx="2924694" cy="1033744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89F22F6-85E1-4F0C-946C-9971A817D0B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70" y="451482"/>
            <a:ext cx="3107603" cy="853442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DB070C9-8D20-495B-A7DC-2AF2129E09DB}"/>
              </a:ext>
            </a:extLst>
          </p:cNvPr>
          <p:cNvSpPr/>
          <p:nvPr userDrawn="1"/>
        </p:nvSpPr>
        <p:spPr>
          <a:xfrm>
            <a:off x="1524000" y="3509962"/>
            <a:ext cx="9144000" cy="920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73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575" y="365126"/>
            <a:ext cx="11229975" cy="501650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  <a:latin typeface="Helvetica" panose="020B06040202020202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0D9DFF0-F4D8-454D-A716-1E0F03E456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09575" y="1103315"/>
            <a:ext cx="11229975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D1ED7A3-248C-4BED-93C7-457D0D1A5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575" y="1468439"/>
            <a:ext cx="11229975" cy="5253035"/>
          </a:xfrm>
        </p:spPr>
        <p:txBody>
          <a:bodyPr>
            <a:normAutofit/>
          </a:bodyPr>
          <a:lstStyle>
            <a:lvl1pPr>
              <a:buClr>
                <a:schemeClr val="tx2"/>
              </a:buClr>
              <a:buSzPct val="80000"/>
              <a:buFont typeface="Helvetica" panose="020B0604020202020204" pitchFamily="2" charset="0"/>
              <a:buChar char="►"/>
              <a:defRPr sz="1800"/>
            </a:lvl1pPr>
            <a:lvl2pPr marL="442913" indent="-174625">
              <a:buClr>
                <a:schemeClr val="tx2"/>
              </a:buClr>
              <a:buFont typeface="Wingdings" panose="05000000000000000000" pitchFamily="2" charset="2"/>
              <a:buChar char="§"/>
              <a:defRPr sz="1600"/>
            </a:lvl2pPr>
            <a:lvl3pPr marL="628650" indent="-185738">
              <a:defRPr sz="1400"/>
            </a:lvl3pPr>
            <a:lvl4pPr marL="803275" indent="-174625">
              <a:defRPr sz="1200"/>
            </a:lvl4pPr>
            <a:lvl5pPr marL="989013" indent="-185738"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49025" y="6356349"/>
            <a:ext cx="390525" cy="365125"/>
          </a:xfr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022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037CAD-27CB-4623-AD21-84B6917021C5}"/>
              </a:ext>
            </a:extLst>
          </p:cNvPr>
          <p:cNvSpPr/>
          <p:nvPr userDrawn="1"/>
        </p:nvSpPr>
        <p:spPr>
          <a:xfrm>
            <a:off x="8107680" y="0"/>
            <a:ext cx="40843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15395-167F-4AE2-A61B-9A85F3FF6BC6}"/>
              </a:ext>
            </a:extLst>
          </p:cNvPr>
          <p:cNvSpPr/>
          <p:nvPr userDrawn="1"/>
        </p:nvSpPr>
        <p:spPr>
          <a:xfrm>
            <a:off x="0" y="0"/>
            <a:ext cx="810768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889568"/>
            <a:ext cx="6798310" cy="1794192"/>
          </a:xfrm>
        </p:spPr>
        <p:txBody>
          <a:bodyPr anchor="ctr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62010" y="2889567"/>
            <a:ext cx="3384550" cy="1794192"/>
          </a:xfrm>
        </p:spPr>
        <p:txBody>
          <a:bodyPr>
            <a:normAutofit/>
          </a:bodyPr>
          <a:lstStyle>
            <a:lvl1pPr marL="342900" indent="-342900">
              <a:buNone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Clr>
                <a:schemeClr val="tx2"/>
              </a:buCl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Helvetica" panose="020B0604020202020204" pitchFamily="2" charset="0"/>
              <a:buChar char="►"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9398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7163" y="1068387"/>
            <a:ext cx="5622637" cy="5108576"/>
          </a:xfrm>
        </p:spPr>
        <p:txBody>
          <a:bodyPr>
            <a:normAutofit/>
          </a:bodyPr>
          <a:lstStyle>
            <a:lvl1pPr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Helvetica" panose="020B0604020202020204" pitchFamily="2" charset="0"/>
              <a:buChar char="►"/>
            </a:pPr>
            <a:r>
              <a:rPr lang="en-US" dirty="0"/>
              <a:t>Click to edit Master text styles</a:t>
            </a:r>
          </a:p>
          <a:p>
            <a:pPr marL="442913" lvl="1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marL="628650" lvl="2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803275" lvl="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marL="989013" lvl="4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68387"/>
            <a:ext cx="5181600" cy="5108576"/>
          </a:xfrm>
        </p:spPr>
        <p:txBody>
          <a:bodyPr>
            <a:normAutofit/>
          </a:bodyPr>
          <a:lstStyle>
            <a:lvl1pPr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Helvetica" panose="020B0604020202020204" pitchFamily="2" charset="0"/>
              <a:buChar char="►"/>
            </a:pPr>
            <a:r>
              <a:rPr lang="en-US" dirty="0"/>
              <a:t>Click to edit Master text styles</a:t>
            </a:r>
          </a:p>
          <a:p>
            <a:pPr marL="442913" lvl="1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marL="628650" lvl="2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803275" lvl="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marL="989013" lvl="4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0979CB-6DFB-4FE0-888E-371AB7BA524B}" type="datetime1">
              <a:rPr lang="en-US" smtClean="0"/>
              <a:t>9/10/2025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528B93-DEC7-400B-AD83-47859C37F7C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044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3F91589-F3F1-4CB9-A4B4-8EBE648E3D9D}" type="datetime1">
              <a:rPr lang="en-US" smtClean="0"/>
              <a:t>9/10/2025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494006-FA4E-455F-9E8E-E15D7BE9837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05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F68406-F98C-4B9B-819D-05B1AA3FA950}"/>
              </a:ext>
            </a:extLst>
          </p:cNvPr>
          <p:cNvSpPr/>
          <p:nvPr userDrawn="1"/>
        </p:nvSpPr>
        <p:spPr>
          <a:xfrm>
            <a:off x="0" y="0"/>
            <a:ext cx="12192000" cy="96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B0048E-767F-4F31-9CC4-465C0E73C4D5}"/>
              </a:ext>
            </a:extLst>
          </p:cNvPr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7163" y="293687"/>
            <a:ext cx="11351491" cy="595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164" y="1031875"/>
            <a:ext cx="11351490" cy="5145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Helvetica" panose="020B0604020202020204" pitchFamily="2" charset="0"/>
              <a:buChar char="►"/>
            </a:pPr>
            <a:r>
              <a:rPr lang="en-US" dirty="0"/>
              <a:t>Click to edit Master text styles</a:t>
            </a:r>
          </a:p>
          <a:p>
            <a:pPr marL="442913" lvl="1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marL="628650" lvl="2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803275" lvl="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marL="989013" lvl="4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97163" y="6356350"/>
            <a:ext cx="3184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5C4324-239E-45F7-86BC-21240CEF2799}" type="datetime1">
              <a:rPr lang="en-US" smtClean="0"/>
              <a:t>9/10/2025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138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708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1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kern="1200" dirty="0">
          <a:solidFill>
            <a:schemeClr val="tx1"/>
          </a:solidFill>
          <a:latin typeface="Helvetica" panose="020B06040202020202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11188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785812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4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089025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4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875690-722B-4B3C-B337-D94D1C6C4106}"/>
              </a:ext>
            </a:extLst>
          </p:cNvPr>
          <p:cNvSpPr/>
          <p:nvPr/>
        </p:nvSpPr>
        <p:spPr>
          <a:xfrm>
            <a:off x="0" y="6357257"/>
            <a:ext cx="12192000" cy="5007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F7E4EA-1128-4EED-88FC-9904F870B107}"/>
              </a:ext>
            </a:extLst>
          </p:cNvPr>
          <p:cNvSpPr/>
          <p:nvPr/>
        </p:nvSpPr>
        <p:spPr>
          <a:xfrm>
            <a:off x="0" y="6262979"/>
            <a:ext cx="12192000" cy="942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D46EC6-C62E-476F-AEC3-B8F25EC97A63}"/>
              </a:ext>
            </a:extLst>
          </p:cNvPr>
          <p:cNvSpPr/>
          <p:nvPr/>
        </p:nvSpPr>
        <p:spPr>
          <a:xfrm>
            <a:off x="0" y="205079"/>
            <a:ext cx="12192000" cy="942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49C986F-DA6F-4D31-9973-85A77740C75C}"/>
              </a:ext>
            </a:extLst>
          </p:cNvPr>
          <p:cNvSpPr/>
          <p:nvPr/>
        </p:nvSpPr>
        <p:spPr>
          <a:xfrm flipH="1">
            <a:off x="74237" y="418801"/>
            <a:ext cx="6578354" cy="9717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Subtitle 5">
            <a:extLst>
              <a:ext uri="{FF2B5EF4-FFF2-40B4-BE49-F238E27FC236}">
                <a16:creationId xmlns:a16="http://schemas.microsoft.com/office/drawing/2014/main" id="{4DFD9FC4-20A9-4D71-BABE-99453CC9DE10}"/>
              </a:ext>
            </a:extLst>
          </p:cNvPr>
          <p:cNvSpPr txBox="1">
            <a:spLocks/>
          </p:cNvSpPr>
          <p:nvPr/>
        </p:nvSpPr>
        <p:spPr>
          <a:xfrm>
            <a:off x="7403976" y="4459502"/>
            <a:ext cx="5231907" cy="1379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1600" i="1" dirty="0">
                <a:effectLst/>
                <a:latin typeface="+mj-lt"/>
              </a:rPr>
              <a:t>TRABAJO FINAL DE MÁSTER</a:t>
            </a:r>
          </a:p>
          <a:p>
            <a:pPr algn="l"/>
            <a:r>
              <a:rPr lang="es-ES" sz="1400" i="0" dirty="0">
                <a:effectLst/>
                <a:latin typeface="+mj-lt"/>
              </a:rPr>
              <a:t>Autor/a</a:t>
            </a:r>
            <a:r>
              <a:rPr lang="es-ES" sz="1400" b="0" i="0" dirty="0">
                <a:effectLst/>
                <a:latin typeface="+mj-lt"/>
              </a:rPr>
              <a:t>: </a:t>
            </a:r>
            <a:r>
              <a:rPr lang="es-ES" sz="1400" b="1" i="0" dirty="0">
                <a:effectLst/>
                <a:latin typeface="+mj-lt"/>
              </a:rPr>
              <a:t>Sebastián Borreguero Fernández</a:t>
            </a:r>
          </a:p>
          <a:p>
            <a:pPr algn="l"/>
            <a:r>
              <a:rPr lang="es-ES" sz="1400" b="0" i="0" dirty="0">
                <a:effectLst/>
                <a:latin typeface="+mj-lt"/>
              </a:rPr>
              <a:t>Tutor/a: </a:t>
            </a:r>
            <a:r>
              <a:rPr lang="es-ES" sz="1400" b="1" i="0" dirty="0">
                <a:effectLst/>
                <a:latin typeface="+mj-lt"/>
              </a:rPr>
              <a:t>Manuel Curado Navarro</a:t>
            </a:r>
          </a:p>
          <a:p>
            <a:pPr algn="l"/>
            <a:r>
              <a:rPr lang="es-ES" sz="1400" b="1" i="0" dirty="0">
                <a:effectLst/>
                <a:latin typeface="+mj-lt"/>
              </a:rPr>
              <a:t>              Jose Francisco Vicent Francés</a:t>
            </a:r>
            <a:endParaRPr lang="es-ES" sz="1800" b="1" dirty="0">
              <a:latin typeface="+mj-lt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6FB79BD-99E1-4951-8D44-3932B06CC9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317919"/>
            <a:ext cx="9144000" cy="882342"/>
          </a:xfrm>
        </p:spPr>
        <p:txBody>
          <a:bodyPr>
            <a:normAutofit/>
          </a:bodyPr>
          <a:lstStyle/>
          <a:p>
            <a:r>
              <a:rPr lang="es-ES" sz="1800" b="1" i="0" u="none" strike="noStrike" dirty="0">
                <a:solidFill>
                  <a:schemeClr val="bg1"/>
                </a:solidFill>
                <a:effectLst/>
                <a:latin typeface="+mj-lt"/>
              </a:rPr>
              <a:t>Máster Universitario en Inteligencia Artificial</a:t>
            </a:r>
            <a:br>
              <a:rPr lang="es-ES" sz="1800" dirty="0">
                <a:solidFill>
                  <a:schemeClr val="bg1"/>
                </a:solidFill>
              </a:rPr>
            </a:br>
            <a:r>
              <a:rPr lang="es-ES" sz="1800" dirty="0">
                <a:solidFill>
                  <a:schemeClr val="bg1"/>
                </a:solidFill>
              </a:rPr>
              <a:t>Universidad de Alicante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7BC2080D-87F0-487D-BD39-1697668F0381}"/>
              </a:ext>
            </a:extLst>
          </p:cNvPr>
          <p:cNvSpPr/>
          <p:nvPr/>
        </p:nvSpPr>
        <p:spPr>
          <a:xfrm>
            <a:off x="1524000" y="3846073"/>
            <a:ext cx="9144000" cy="79200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E45EA12A-C6A9-4F3D-947C-CBE13F99266D}"/>
              </a:ext>
            </a:extLst>
          </p:cNvPr>
          <p:cNvSpPr/>
          <p:nvPr/>
        </p:nvSpPr>
        <p:spPr>
          <a:xfrm flipH="1">
            <a:off x="1524000" y="2836188"/>
            <a:ext cx="9556556" cy="9717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D673F5-14F9-496C-BC88-6557E976A4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19144"/>
            <a:ext cx="9144000" cy="1655763"/>
          </a:xfrm>
        </p:spPr>
        <p:txBody>
          <a:bodyPr/>
          <a:lstStyle/>
          <a:p>
            <a:r>
              <a:rPr lang="es-ES" sz="3200" dirty="0"/>
              <a:t>Analysis </a:t>
            </a:r>
            <a:r>
              <a:rPr lang="en-US" sz="3200" dirty="0"/>
              <a:t>and Comparison of Neural Network Architectures for Energy Consumption Prediction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F45DE40-542D-A5F0-B6B8-9F7F71143D5B}"/>
              </a:ext>
            </a:extLst>
          </p:cNvPr>
          <p:cNvGrpSpPr/>
          <p:nvPr/>
        </p:nvGrpSpPr>
        <p:grpSpPr>
          <a:xfrm>
            <a:off x="119062" y="325014"/>
            <a:ext cx="12072937" cy="1767675"/>
            <a:chOff x="119062" y="325014"/>
            <a:chExt cx="12072937" cy="176767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40BC038-E59B-5F02-BDFB-5C0FC6210085}"/>
                </a:ext>
              </a:extLst>
            </p:cNvPr>
            <p:cNvSpPr/>
            <p:nvPr/>
          </p:nvSpPr>
          <p:spPr>
            <a:xfrm>
              <a:off x="119062" y="325014"/>
              <a:ext cx="12072937" cy="13704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8" name="Picture 7" descr="Blue text on a black background&#10;&#10;AI-generated content may be incorrect.">
              <a:extLst>
                <a:ext uri="{FF2B5EF4-FFF2-40B4-BE49-F238E27FC236}">
                  <a16:creationId xmlns:a16="http://schemas.microsoft.com/office/drawing/2014/main" id="{6EECF3A2-73E6-265D-971C-71E15A5AE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7586" y="654689"/>
              <a:ext cx="5540042" cy="1277638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A8399AC-564F-FD04-13CE-B7D09DD51452}"/>
                </a:ext>
              </a:extLst>
            </p:cNvPr>
            <p:cNvGrpSpPr/>
            <p:nvPr/>
          </p:nvGrpSpPr>
          <p:grpSpPr>
            <a:xfrm>
              <a:off x="10019929" y="337526"/>
              <a:ext cx="1549189" cy="1755163"/>
              <a:chOff x="1090854" y="568805"/>
              <a:chExt cx="1549189" cy="1755163"/>
            </a:xfrm>
          </p:grpSpPr>
          <p:pic>
            <p:nvPicPr>
              <p:cNvPr id="19" name="Picture 18" descr="A black background with blue text&#10;&#10;AI-generated content may be incorrect.">
                <a:extLst>
                  <a:ext uri="{FF2B5EF4-FFF2-40B4-BE49-F238E27FC236}">
                    <a16:creationId xmlns:a16="http://schemas.microsoft.com/office/drawing/2014/main" id="{E350DE0D-A37C-6079-FFB1-4B13362CB7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85" t="7368" r="67002" b="7517"/>
              <a:stretch>
                <a:fillRect/>
              </a:stretch>
            </p:blipFill>
            <p:spPr>
              <a:xfrm>
                <a:off x="1142195" y="568805"/>
                <a:ext cx="493549" cy="440576"/>
              </a:xfrm>
              <a:prstGeom prst="rect">
                <a:avLst/>
              </a:prstGeom>
            </p:spPr>
          </p:pic>
          <p:pic>
            <p:nvPicPr>
              <p:cNvPr id="10" name="Picture 9" descr="A blue and orange triangle shaped object&#10;&#10;AI-generated content may be incorrect.">
                <a:extLst>
                  <a:ext uri="{FF2B5EF4-FFF2-40B4-BE49-F238E27FC236}">
                    <a16:creationId xmlns:a16="http://schemas.microsoft.com/office/drawing/2014/main" id="{A0DBA1B9-A3AB-2B65-6301-5CBB2E4DD3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9875" y="635808"/>
                <a:ext cx="1247549" cy="1066729"/>
              </a:xfrm>
              <a:prstGeom prst="rect">
                <a:avLst/>
              </a:prstGeom>
            </p:spPr>
          </p:pic>
          <p:pic>
            <p:nvPicPr>
              <p:cNvPr id="17" name="Picture 16" descr="A black background with blue text&#10;&#10;AI-generated content may be incorrect.">
                <a:extLst>
                  <a:ext uri="{FF2B5EF4-FFF2-40B4-BE49-F238E27FC236}">
                    <a16:creationId xmlns:a16="http://schemas.microsoft.com/office/drawing/2014/main" id="{CC638D10-C32F-1697-79A8-D2BEF99D1C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406" t="46272" r="8418"/>
              <a:stretch>
                <a:fillRect/>
              </a:stretch>
            </p:blipFill>
            <p:spPr>
              <a:xfrm>
                <a:off x="1090854" y="1806804"/>
                <a:ext cx="1549189" cy="489694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848312E-1344-77C1-0C61-D41AAEA6653D}"/>
                  </a:ext>
                </a:extLst>
              </p:cNvPr>
              <p:cNvSpPr/>
              <p:nvPr/>
            </p:nvSpPr>
            <p:spPr>
              <a:xfrm>
                <a:off x="1128639" y="607828"/>
                <a:ext cx="1473834" cy="1716140"/>
              </a:xfrm>
              <a:prstGeom prst="rect">
                <a:avLst/>
              </a:prstGeom>
              <a:noFill/>
              <a:ln>
                <a:solidFill>
                  <a:srgbClr val="0033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pic>
          <p:nvPicPr>
            <p:cNvPr id="5" name="Picture 4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D9447F8E-4282-7BDB-1595-DA88A654F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912" y="823070"/>
              <a:ext cx="986175" cy="9437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272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AFB62-408B-E226-A497-1AD028641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1827CA9-F783-BE2C-9F52-ED60883DF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365126"/>
            <a:ext cx="8316135" cy="501650"/>
          </a:xfrm>
        </p:spPr>
        <p:txBody>
          <a:bodyPr/>
          <a:lstStyle/>
          <a:p>
            <a:r>
              <a:rPr lang="es-ES" dirty="0">
                <a:solidFill>
                  <a:schemeClr val="tx2"/>
                </a:solidFill>
              </a:rPr>
              <a:t>Modelos de Machine Learning</a:t>
            </a:r>
          </a:p>
        </p:txBody>
      </p:sp>
      <p:sp>
        <p:nvSpPr>
          <p:cNvPr id="2" name="Marcador de número de diapositiva 7">
            <a:extLst>
              <a:ext uri="{FF2B5EF4-FFF2-40B4-BE49-F238E27FC236}">
                <a16:creationId xmlns:a16="http://schemas.microsoft.com/office/drawing/2014/main" id="{06905391-9BD0-0A4C-53AB-96E2D3EAA6E3}"/>
              </a:ext>
            </a:extLst>
          </p:cNvPr>
          <p:cNvSpPr txBox="1"/>
          <p:nvPr/>
        </p:nvSpPr>
        <p:spPr>
          <a:xfrm>
            <a:off x="0" y="6667128"/>
            <a:ext cx="12191996" cy="1908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Sebastián Borreguero Fernández							TFM –</a:t>
            </a:r>
            <a:r>
              <a:rPr lang="es-E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Máster Universitario en Inteligencia Artificial</a:t>
            </a: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								</a:t>
            </a:r>
            <a:fld id="{BCCDD19D-D571-446A-AC0D-9E1A9F2495DA}" type="slidenum">
              <a:rPr sz="900"/>
              <a:t>10</a:t>
            </a:fld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		</a:t>
            </a:r>
          </a:p>
        </p:txBody>
      </p:sp>
      <p:sp>
        <p:nvSpPr>
          <p:cNvPr id="4" name="CuadroTexto 5">
            <a:extLst>
              <a:ext uri="{FF2B5EF4-FFF2-40B4-BE49-F238E27FC236}">
                <a16:creationId xmlns:a16="http://schemas.microsoft.com/office/drawing/2014/main" id="{F4879AFB-9F76-26FD-E6BA-1C6AEBAE80E7}"/>
              </a:ext>
            </a:extLst>
          </p:cNvPr>
          <p:cNvSpPr txBox="1"/>
          <p:nvPr/>
        </p:nvSpPr>
        <p:spPr>
          <a:xfrm>
            <a:off x="4" y="-1"/>
            <a:ext cx="12191996" cy="216000"/>
          </a:xfrm>
          <a:prstGeom prst="rect">
            <a:avLst/>
          </a:prstGeom>
          <a:solidFill>
            <a:srgbClr val="003366"/>
          </a:solidFill>
          <a:ln cap="flat">
            <a:solidFill>
              <a:srgbClr val="003366"/>
            </a:solidFill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Introducción</a:t>
            </a:r>
            <a:r>
              <a:rPr lang="es-ES" sz="1100" dirty="0">
                <a:solidFill>
                  <a:srgbClr val="E6B91E"/>
                </a:solidFill>
                <a:latin typeface="Trebuchet MS"/>
              </a:rPr>
              <a:t>			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Modelos</a:t>
            </a:r>
            <a:r>
              <a:rPr lang="es-ES" sz="1100" dirty="0">
                <a:solidFill>
                  <a:srgbClr val="F2F2F2"/>
                </a:solidFill>
                <a:latin typeface="Trebuchet MS"/>
              </a:rPr>
              <a:t>			</a:t>
            </a:r>
            <a:r>
              <a:rPr lang="es-ES" sz="1100" b="0" i="0" u="none" strike="noStrike" kern="1200" cap="none" spc="0" baseline="0" dirty="0">
                <a:solidFill>
                  <a:srgbClr val="E6B91E"/>
                </a:solidFill>
                <a:uFillTx/>
                <a:latin typeface="Trebuchet MS"/>
              </a:rPr>
              <a:t>Estudio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				Resultados			Conclusiones</a:t>
            </a:r>
          </a:p>
        </p:txBody>
      </p:sp>
      <p:sp>
        <p:nvSpPr>
          <p:cNvPr id="6" name="Marcador de contenido 7">
            <a:extLst>
              <a:ext uri="{FF2B5EF4-FFF2-40B4-BE49-F238E27FC236}">
                <a16:creationId xmlns:a16="http://schemas.microsoft.com/office/drawing/2014/main" id="{7DF75257-5DEA-2A11-0649-768DACDBD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1176" y="1119557"/>
            <a:ext cx="6084549" cy="803978"/>
          </a:xfrm>
        </p:spPr>
        <p:txBody>
          <a:bodyPr>
            <a:normAutofit/>
          </a:bodyPr>
          <a:lstStyle/>
          <a:p>
            <a:r>
              <a:rPr lang="es-ES" sz="1600" b="1" dirty="0"/>
              <a:t>Regresión lineal.</a:t>
            </a:r>
          </a:p>
          <a:p>
            <a:pPr lvl="1"/>
            <a:r>
              <a:rPr lang="es-ES" b="1" dirty="0"/>
              <a:t>Ridge y Lasso.  </a:t>
            </a:r>
            <a:r>
              <a:rPr lang="es-ES" sz="1400" dirty="0"/>
              <a:t>Hiperparámetro </a:t>
            </a:r>
            <a:r>
              <a:rPr lang="el-GR" sz="1400" i="1" dirty="0"/>
              <a:t>α</a:t>
            </a:r>
            <a:endParaRPr lang="es-ES" sz="1400" i="1" dirty="0"/>
          </a:p>
          <a:p>
            <a:pPr lvl="1"/>
            <a:endParaRPr lang="es-ES" sz="1400" b="1" dirty="0"/>
          </a:p>
          <a:p>
            <a:pPr lvl="1"/>
            <a:endParaRPr lang="es-ES" dirty="0"/>
          </a:p>
        </p:txBody>
      </p:sp>
      <p:pic>
        <p:nvPicPr>
          <p:cNvPr id="8" name="Picture 7" descr="A line with dots on it&#10;&#10;AI-generated content may be incorrect.">
            <a:extLst>
              <a:ext uri="{FF2B5EF4-FFF2-40B4-BE49-F238E27FC236}">
                <a16:creationId xmlns:a16="http://schemas.microsoft.com/office/drawing/2014/main" id="{801F92ED-F5A2-75F2-784A-2E76F18EA4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96" y="931701"/>
            <a:ext cx="1909963" cy="1261371"/>
          </a:xfrm>
          <a:prstGeom prst="rect">
            <a:avLst/>
          </a:prstGeom>
        </p:spPr>
      </p:pic>
      <p:pic>
        <p:nvPicPr>
          <p:cNvPr id="10" name="Picture 9" descr="A diagram of a tree&#10;&#10;AI-generated content may be incorrect.">
            <a:extLst>
              <a:ext uri="{FF2B5EF4-FFF2-40B4-BE49-F238E27FC236}">
                <a16:creationId xmlns:a16="http://schemas.microsoft.com/office/drawing/2014/main" id="{38C6A3A4-6736-C658-CD64-A5E0B0229F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641" y="1625474"/>
            <a:ext cx="3464606" cy="1956732"/>
          </a:xfrm>
          <a:prstGeom prst="rect">
            <a:avLst/>
          </a:prstGeom>
        </p:spPr>
      </p:pic>
      <p:pic>
        <p:nvPicPr>
          <p:cNvPr id="17" name="Picture 16" descr="A diagram of a tree diagram&#10;&#10;AI-generated content may be incorrect.">
            <a:extLst>
              <a:ext uri="{FF2B5EF4-FFF2-40B4-BE49-F238E27FC236}">
                <a16:creationId xmlns:a16="http://schemas.microsoft.com/office/drawing/2014/main" id="{E931C67B-3883-7E60-C472-486146895D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641" y="3358902"/>
            <a:ext cx="3819212" cy="2041037"/>
          </a:xfrm>
          <a:prstGeom prst="rect">
            <a:avLst/>
          </a:prstGeom>
        </p:spPr>
      </p:pic>
      <p:pic>
        <p:nvPicPr>
          <p:cNvPr id="19" name="Picture 18" descr="A diagram of a machine&#10;&#10;AI-generated content may be incorrect.">
            <a:extLst>
              <a:ext uri="{FF2B5EF4-FFF2-40B4-BE49-F238E27FC236}">
                <a16:creationId xmlns:a16="http://schemas.microsoft.com/office/drawing/2014/main" id="{7D451298-4986-A648-22DE-08CB7E118D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>
          <a:xfrm>
            <a:off x="6447566" y="4768394"/>
            <a:ext cx="1829659" cy="1687154"/>
          </a:xfrm>
          <a:prstGeom prst="rect">
            <a:avLst/>
          </a:prstGeom>
        </p:spPr>
      </p:pic>
      <p:sp>
        <p:nvSpPr>
          <p:cNvPr id="5" name="Marcador de contenido 7">
            <a:extLst>
              <a:ext uri="{FF2B5EF4-FFF2-40B4-BE49-F238E27FC236}">
                <a16:creationId xmlns:a16="http://schemas.microsoft.com/office/drawing/2014/main" id="{235CD81A-E97C-E01F-289C-4FA4BAAF3672}"/>
              </a:ext>
            </a:extLst>
          </p:cNvPr>
          <p:cNvSpPr txBox="1">
            <a:spLocks/>
          </p:cNvSpPr>
          <p:nvPr/>
        </p:nvSpPr>
        <p:spPr>
          <a:xfrm>
            <a:off x="1621176" y="1560549"/>
            <a:ext cx="4466159" cy="1673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Helvetica" panose="020B0604020202020204" pitchFamily="2" charset="0"/>
              <a:buChar char="►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291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3275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9013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lvl="1" indent="0">
              <a:buFont typeface="Wingdings" panose="05000000000000000000" pitchFamily="2" charset="2"/>
              <a:buNone/>
            </a:pPr>
            <a:endParaRPr lang="es-ES" sz="1400" b="1" dirty="0"/>
          </a:p>
          <a:p>
            <a:r>
              <a:rPr lang="es-ES" sz="1600" b="1" dirty="0" err="1"/>
              <a:t>Random</a:t>
            </a:r>
            <a:r>
              <a:rPr lang="es-ES" sz="1600" b="1" dirty="0"/>
              <a:t> Forest</a:t>
            </a:r>
          </a:p>
          <a:p>
            <a:pPr lvl="1"/>
            <a:r>
              <a:rPr lang="es-ES" sz="1400" dirty="0"/>
              <a:t>Hiperparámetros: n estimadores, </a:t>
            </a:r>
          </a:p>
          <a:p>
            <a:pPr marL="268288" lvl="1" indent="0">
              <a:buFont typeface="Wingdings" panose="05000000000000000000" pitchFamily="2" charset="2"/>
              <a:buNone/>
            </a:pPr>
            <a:r>
              <a:rPr lang="es-ES" sz="1400" dirty="0"/>
              <a:t>	 profundidad máxima de árboles,</a:t>
            </a:r>
          </a:p>
          <a:p>
            <a:pPr marL="268288" lvl="1" indent="0">
              <a:buFont typeface="Wingdings" panose="05000000000000000000" pitchFamily="2" charset="2"/>
              <a:buNone/>
            </a:pPr>
            <a:r>
              <a:rPr lang="es-ES" sz="1400" dirty="0"/>
              <a:t> 	 muestras mínimas para dividir </a:t>
            </a:r>
          </a:p>
          <a:p>
            <a:pPr marL="268288" lvl="1" indent="0">
              <a:buFont typeface="Wingdings" panose="05000000000000000000" pitchFamily="2" charset="2"/>
              <a:buNone/>
            </a:pPr>
            <a:r>
              <a:rPr lang="es-ES" sz="1400" dirty="0"/>
              <a:t>	 nodo</a:t>
            </a:r>
            <a:endParaRPr lang="es-ES" sz="1400" b="1" dirty="0"/>
          </a:p>
          <a:p>
            <a:pPr lvl="1"/>
            <a:endParaRPr lang="es-ES" dirty="0"/>
          </a:p>
        </p:txBody>
      </p:sp>
      <p:sp>
        <p:nvSpPr>
          <p:cNvPr id="7" name="Marcador de contenido 7">
            <a:extLst>
              <a:ext uri="{FF2B5EF4-FFF2-40B4-BE49-F238E27FC236}">
                <a16:creationId xmlns:a16="http://schemas.microsoft.com/office/drawing/2014/main" id="{782562F8-5846-BEDB-D391-31265BC911F5}"/>
              </a:ext>
            </a:extLst>
          </p:cNvPr>
          <p:cNvSpPr txBox="1">
            <a:spLocks/>
          </p:cNvSpPr>
          <p:nvPr/>
        </p:nvSpPr>
        <p:spPr>
          <a:xfrm>
            <a:off x="1621176" y="3284144"/>
            <a:ext cx="4483490" cy="19284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Helvetica" panose="020B0604020202020204" pitchFamily="2" charset="0"/>
              <a:buChar char="►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291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3275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9013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b="1" dirty="0" err="1"/>
              <a:t>Gradient</a:t>
            </a:r>
            <a:r>
              <a:rPr lang="es-ES" sz="1600" b="1" dirty="0"/>
              <a:t> </a:t>
            </a:r>
            <a:r>
              <a:rPr lang="es-ES" sz="1600" b="1" dirty="0" err="1"/>
              <a:t>Boosting</a:t>
            </a:r>
            <a:r>
              <a:rPr lang="es-ES" sz="1600" b="1" dirty="0"/>
              <a:t> </a:t>
            </a:r>
          </a:p>
          <a:p>
            <a:pPr lvl="1"/>
            <a:r>
              <a:rPr lang="es-ES" sz="1400" dirty="0"/>
              <a:t>Hiperparámetros</a:t>
            </a:r>
            <a:r>
              <a:rPr lang="es-ES" sz="1400" b="1" dirty="0"/>
              <a:t>:</a:t>
            </a:r>
            <a:r>
              <a:rPr lang="es-ES" sz="1400" dirty="0"/>
              <a:t> n estimadores, </a:t>
            </a:r>
          </a:p>
          <a:p>
            <a:pPr marL="268288" lvl="1" indent="0">
              <a:buFont typeface="Wingdings" panose="05000000000000000000" pitchFamily="2" charset="2"/>
              <a:buNone/>
            </a:pPr>
            <a:r>
              <a:rPr lang="es-ES" sz="1400" dirty="0"/>
              <a:t>	tasa de aprendizaje, profundidad</a:t>
            </a:r>
          </a:p>
          <a:p>
            <a:pPr marL="268288" lvl="1" indent="0">
              <a:buFont typeface="Wingdings" panose="05000000000000000000" pitchFamily="2" charset="2"/>
              <a:buNone/>
            </a:pPr>
            <a:r>
              <a:rPr lang="es-ES" sz="1400" dirty="0"/>
              <a:t>	 máxima de los árboles y muestras </a:t>
            </a:r>
          </a:p>
          <a:p>
            <a:pPr marL="268288" lvl="1" indent="0">
              <a:buFont typeface="Wingdings" panose="05000000000000000000" pitchFamily="2" charset="2"/>
              <a:buNone/>
            </a:pPr>
            <a:r>
              <a:rPr lang="es-ES" sz="1400" dirty="0"/>
              <a:t>	de cada iteración</a:t>
            </a:r>
          </a:p>
          <a:p>
            <a:r>
              <a:rPr lang="es-ES" sz="1600" b="1" dirty="0" err="1"/>
              <a:t>XGBoost</a:t>
            </a:r>
            <a:r>
              <a:rPr lang="es-ES" sz="1600" b="1" dirty="0"/>
              <a:t> </a:t>
            </a:r>
          </a:p>
          <a:p>
            <a:pPr lvl="1"/>
            <a:r>
              <a:rPr lang="es-ES" sz="1400" dirty="0"/>
              <a:t>Hiperparámetros: + gamma</a:t>
            </a:r>
          </a:p>
          <a:p>
            <a:pPr lvl="1"/>
            <a:endParaRPr lang="es-ES" sz="1400" dirty="0"/>
          </a:p>
          <a:p>
            <a:pPr lvl="1"/>
            <a:endParaRPr lang="es-ES" sz="1400" dirty="0"/>
          </a:p>
        </p:txBody>
      </p:sp>
      <p:sp>
        <p:nvSpPr>
          <p:cNvPr id="11" name="Marcador de contenido 7">
            <a:extLst>
              <a:ext uri="{FF2B5EF4-FFF2-40B4-BE49-F238E27FC236}">
                <a16:creationId xmlns:a16="http://schemas.microsoft.com/office/drawing/2014/main" id="{2666AEA4-D5A4-33DF-288A-5904A7E3F10D}"/>
              </a:ext>
            </a:extLst>
          </p:cNvPr>
          <p:cNvSpPr txBox="1">
            <a:spLocks/>
          </p:cNvSpPr>
          <p:nvPr/>
        </p:nvSpPr>
        <p:spPr>
          <a:xfrm>
            <a:off x="1619094" y="4768394"/>
            <a:ext cx="3928306" cy="1857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Helvetica" panose="020B0604020202020204" pitchFamily="2" charset="0"/>
              <a:buChar char="►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291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3275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9013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s-ES" sz="1400" i="1" dirty="0"/>
          </a:p>
          <a:p>
            <a:pPr marL="268288" lvl="1" indent="0">
              <a:buFont typeface="Wingdings" panose="05000000000000000000" pitchFamily="2" charset="2"/>
              <a:buNone/>
            </a:pPr>
            <a:endParaRPr lang="es-ES" sz="1400" dirty="0"/>
          </a:p>
          <a:p>
            <a:r>
              <a:rPr lang="es-ES" sz="1600" b="1" dirty="0" err="1"/>
              <a:t>Support</a:t>
            </a:r>
            <a:r>
              <a:rPr lang="es-ES" sz="1600" b="1" dirty="0"/>
              <a:t> Vector </a:t>
            </a:r>
            <a:r>
              <a:rPr lang="es-ES" sz="1600" b="1" dirty="0" err="1"/>
              <a:t>Regression</a:t>
            </a:r>
            <a:r>
              <a:rPr lang="es-ES" sz="1600" b="1" dirty="0"/>
              <a:t> </a:t>
            </a:r>
          </a:p>
          <a:p>
            <a:pPr lvl="1"/>
            <a:r>
              <a:rPr lang="es-ES" sz="1400" dirty="0"/>
              <a:t>Hiperparámetros: </a:t>
            </a:r>
            <a:r>
              <a:rPr lang="es-ES" sz="1400" dirty="0" err="1"/>
              <a:t>kernel</a:t>
            </a:r>
            <a:r>
              <a:rPr lang="es-ES" sz="1400" dirty="0"/>
              <a:t>, penalización,</a:t>
            </a:r>
          </a:p>
          <a:p>
            <a:pPr marL="268288" lvl="1" indent="0">
              <a:buFont typeface="Wingdings" panose="05000000000000000000" pitchFamily="2" charset="2"/>
              <a:buNone/>
            </a:pPr>
            <a:r>
              <a:rPr lang="es-ES" sz="1400" dirty="0"/>
              <a:t>	tolerancia errores</a:t>
            </a: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4093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/>
      <p:bldP spid="7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FEDE6-BEB4-3ABD-F817-6D4E63BA3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5EBA061-85C2-1A08-C015-AE8A48089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365126"/>
            <a:ext cx="8316135" cy="501650"/>
          </a:xfrm>
        </p:spPr>
        <p:txBody>
          <a:bodyPr/>
          <a:lstStyle/>
          <a:p>
            <a:r>
              <a:rPr lang="es-ES" dirty="0">
                <a:solidFill>
                  <a:schemeClr val="tx2"/>
                </a:solidFill>
              </a:rPr>
              <a:t>Modelos de Deep Learning</a:t>
            </a:r>
          </a:p>
        </p:txBody>
      </p:sp>
      <p:sp>
        <p:nvSpPr>
          <p:cNvPr id="2" name="Marcador de número de diapositiva 7">
            <a:extLst>
              <a:ext uri="{FF2B5EF4-FFF2-40B4-BE49-F238E27FC236}">
                <a16:creationId xmlns:a16="http://schemas.microsoft.com/office/drawing/2014/main" id="{438A76AE-A5BD-9126-88CF-73CCE4EE5DC9}"/>
              </a:ext>
            </a:extLst>
          </p:cNvPr>
          <p:cNvSpPr txBox="1"/>
          <p:nvPr/>
        </p:nvSpPr>
        <p:spPr>
          <a:xfrm>
            <a:off x="0" y="6667128"/>
            <a:ext cx="12191996" cy="1908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Sebastián Borreguero Fernández							TFM –</a:t>
            </a:r>
            <a:r>
              <a:rPr lang="es-E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Máster Universitario en Inteligencia Artificial</a:t>
            </a: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								</a:t>
            </a:r>
            <a:fld id="{BCCDD19D-D571-446A-AC0D-9E1A9F2495DA}" type="slidenum">
              <a:rPr sz="900"/>
              <a:t>11</a:t>
            </a:fld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		</a:t>
            </a:r>
          </a:p>
        </p:txBody>
      </p:sp>
      <p:sp>
        <p:nvSpPr>
          <p:cNvPr id="4" name="CuadroTexto 5">
            <a:extLst>
              <a:ext uri="{FF2B5EF4-FFF2-40B4-BE49-F238E27FC236}">
                <a16:creationId xmlns:a16="http://schemas.microsoft.com/office/drawing/2014/main" id="{C89977EA-9452-9EAF-F1C6-C77469598416}"/>
              </a:ext>
            </a:extLst>
          </p:cNvPr>
          <p:cNvSpPr txBox="1"/>
          <p:nvPr/>
        </p:nvSpPr>
        <p:spPr>
          <a:xfrm>
            <a:off x="4" y="-1"/>
            <a:ext cx="12191996" cy="216000"/>
          </a:xfrm>
          <a:prstGeom prst="rect">
            <a:avLst/>
          </a:prstGeom>
          <a:solidFill>
            <a:srgbClr val="003366"/>
          </a:solidFill>
          <a:ln cap="flat">
            <a:solidFill>
              <a:srgbClr val="003366"/>
            </a:solidFill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Introducción</a:t>
            </a:r>
            <a:r>
              <a:rPr lang="es-ES" sz="1100" dirty="0">
                <a:solidFill>
                  <a:srgbClr val="E6B91E"/>
                </a:solidFill>
                <a:latin typeface="Trebuchet MS"/>
              </a:rPr>
              <a:t>			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Modelos</a:t>
            </a:r>
            <a:r>
              <a:rPr lang="es-ES" sz="1100" dirty="0">
                <a:solidFill>
                  <a:srgbClr val="F2F2F2"/>
                </a:solidFill>
                <a:latin typeface="Trebuchet MS"/>
              </a:rPr>
              <a:t>			</a:t>
            </a:r>
            <a:r>
              <a:rPr lang="es-ES" sz="1100" b="0" i="0" u="none" strike="noStrike" kern="1200" cap="none" spc="0" baseline="0" dirty="0">
                <a:solidFill>
                  <a:srgbClr val="E6B91E"/>
                </a:solidFill>
                <a:uFillTx/>
                <a:latin typeface="Trebuchet MS"/>
              </a:rPr>
              <a:t>Estudio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				Resultados			Conclusiones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1847DC83-BAFB-BA45-4140-1A18CBF6E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628" y="1440636"/>
            <a:ext cx="6084549" cy="1697386"/>
          </a:xfrm>
        </p:spPr>
        <p:txBody>
          <a:bodyPr>
            <a:normAutofit/>
          </a:bodyPr>
          <a:lstStyle/>
          <a:p>
            <a:r>
              <a:rPr lang="es-ES" sz="1600" b="1" dirty="0"/>
              <a:t>LSTM </a:t>
            </a:r>
            <a:r>
              <a:rPr lang="es-ES" sz="1600" dirty="0"/>
              <a:t>(</a:t>
            </a:r>
            <a:r>
              <a:rPr lang="es-ES" sz="1400" dirty="0"/>
              <a:t>Long Short-</a:t>
            </a:r>
            <a:r>
              <a:rPr lang="es-ES" sz="1400" dirty="0" err="1"/>
              <a:t>Term</a:t>
            </a:r>
            <a:r>
              <a:rPr lang="es-ES" sz="1400" dirty="0"/>
              <a:t> </a:t>
            </a:r>
            <a:r>
              <a:rPr lang="es-ES" sz="1400" dirty="0" err="1"/>
              <a:t>Memory</a:t>
            </a:r>
            <a:r>
              <a:rPr lang="es-ES" sz="1400" dirty="0"/>
              <a:t>)</a:t>
            </a:r>
          </a:p>
          <a:p>
            <a:pPr lvl="1"/>
            <a:r>
              <a:rPr lang="es-ES" sz="1200" dirty="0"/>
              <a:t>Captura </a:t>
            </a:r>
            <a:r>
              <a:rPr lang="es-ES" sz="1200" b="1" dirty="0"/>
              <a:t>dependencias temporales</a:t>
            </a:r>
            <a:r>
              <a:rPr lang="es-ES" sz="1200" dirty="0"/>
              <a:t> a corto y largo plazo.</a:t>
            </a:r>
          </a:p>
          <a:p>
            <a:pPr lvl="1"/>
            <a:endParaRPr lang="es-ES" sz="1200" dirty="0"/>
          </a:p>
          <a:p>
            <a:pPr lvl="1"/>
            <a:r>
              <a:rPr lang="es-ES" sz="1200" dirty="0"/>
              <a:t>Hiperparámetros: Número de capas LSTM</a:t>
            </a:r>
          </a:p>
          <a:p>
            <a:pPr marL="803275" lvl="4" indent="0">
              <a:buNone/>
            </a:pPr>
            <a:r>
              <a:rPr lang="es-ES" dirty="0"/>
              <a:t>	                  </a:t>
            </a:r>
            <a:r>
              <a:rPr lang="es-ES" dirty="0" err="1"/>
              <a:t>Dropout</a:t>
            </a:r>
            <a:endParaRPr lang="es-ES" dirty="0"/>
          </a:p>
          <a:p>
            <a:pPr lvl="1"/>
            <a:endParaRPr lang="es-ES" sz="1200" dirty="0"/>
          </a:p>
          <a:p>
            <a:pPr lvl="1"/>
            <a:endParaRPr lang="es-ES" dirty="0"/>
          </a:p>
        </p:txBody>
      </p:sp>
      <p:pic>
        <p:nvPicPr>
          <p:cNvPr id="10" name="Picture 9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CDF054C6-294D-8E1D-3B1C-19ABAF5E7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089" y="1024005"/>
            <a:ext cx="3087522" cy="2004127"/>
          </a:xfrm>
          <a:prstGeom prst="rect">
            <a:avLst/>
          </a:prstGeom>
        </p:spPr>
      </p:pic>
      <p:pic>
        <p:nvPicPr>
          <p:cNvPr id="12" name="Picture 11" descr="A diagram of a block diagram&#10;&#10;AI-generated content may be incorrect.">
            <a:extLst>
              <a:ext uri="{FF2B5EF4-FFF2-40B4-BE49-F238E27FC236}">
                <a16:creationId xmlns:a16="http://schemas.microsoft.com/office/drawing/2014/main" id="{4F8101CF-1447-E886-2A6F-7689E2B5A5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258" y="958757"/>
            <a:ext cx="1905132" cy="4081745"/>
          </a:xfrm>
          <a:prstGeom prst="rect">
            <a:avLst/>
          </a:prstGeom>
        </p:spPr>
      </p:pic>
      <p:sp>
        <p:nvSpPr>
          <p:cNvPr id="13" name="Marcador de contenido 7">
            <a:extLst>
              <a:ext uri="{FF2B5EF4-FFF2-40B4-BE49-F238E27FC236}">
                <a16:creationId xmlns:a16="http://schemas.microsoft.com/office/drawing/2014/main" id="{FC6954A1-C9D1-0FF8-978D-1BFC2ABE373D}"/>
              </a:ext>
            </a:extLst>
          </p:cNvPr>
          <p:cNvSpPr txBox="1">
            <a:spLocks/>
          </p:cNvSpPr>
          <p:nvPr/>
        </p:nvSpPr>
        <p:spPr>
          <a:xfrm>
            <a:off x="1030068" y="3414246"/>
            <a:ext cx="4770658" cy="20054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Helvetica" panose="020B0604020202020204" pitchFamily="2" charset="0"/>
              <a:buChar char="►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291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3275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9013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b="1" dirty="0"/>
              <a:t>LSTM + CNN </a:t>
            </a:r>
            <a:r>
              <a:rPr lang="es-ES" sz="1600" dirty="0"/>
              <a:t>(</a:t>
            </a:r>
            <a:r>
              <a:rPr lang="es-ES" sz="1400" dirty="0" err="1"/>
              <a:t>Convolutional</a:t>
            </a:r>
            <a:r>
              <a:rPr lang="es-ES" sz="1400" dirty="0"/>
              <a:t> Neural Network)</a:t>
            </a:r>
          </a:p>
          <a:p>
            <a:r>
              <a:rPr lang="es-ES" sz="1600" b="1" dirty="0"/>
              <a:t>CNN + LSTM</a:t>
            </a:r>
          </a:p>
          <a:p>
            <a:pPr lvl="1"/>
            <a:r>
              <a:rPr lang="es-ES" sz="1200" dirty="0"/>
              <a:t>Identifican </a:t>
            </a:r>
            <a:r>
              <a:rPr lang="es-ES" sz="1200" b="1" dirty="0"/>
              <a:t>patrones </a:t>
            </a:r>
            <a:r>
              <a:rPr lang="es-ES" sz="1200" dirty="0"/>
              <a:t>repetitivos o locales.</a:t>
            </a:r>
          </a:p>
          <a:p>
            <a:pPr lvl="1"/>
            <a:endParaRPr lang="es-ES" sz="1200" dirty="0"/>
          </a:p>
          <a:p>
            <a:pPr lvl="1"/>
            <a:r>
              <a:rPr lang="es-ES" sz="1200" dirty="0"/>
              <a:t>Hiperparámetros: Número y combinaciones de capas.</a:t>
            </a:r>
          </a:p>
          <a:p>
            <a:pPr marL="268288" lvl="1" indent="0">
              <a:buNone/>
            </a:pPr>
            <a:r>
              <a:rPr lang="es-ES" sz="1200" dirty="0"/>
              <a:t>	                  </a:t>
            </a:r>
            <a:r>
              <a:rPr lang="es-ES" sz="1200" dirty="0" err="1"/>
              <a:t>Dropout</a:t>
            </a:r>
            <a:r>
              <a:rPr lang="es-ES" sz="1200" dirty="0"/>
              <a:t>	</a:t>
            </a:r>
            <a:endParaRPr lang="es-ES" sz="1400" dirty="0"/>
          </a:p>
          <a:p>
            <a:pPr lvl="1"/>
            <a:endParaRPr lang="es-ES" sz="1200" dirty="0"/>
          </a:p>
          <a:p>
            <a:pPr lvl="1"/>
            <a:endParaRPr lang="es-ES" dirty="0"/>
          </a:p>
        </p:txBody>
      </p:sp>
      <p:pic>
        <p:nvPicPr>
          <p:cNvPr id="18" name="Picture 17" descr="A diagram of a network&#10;&#10;AI-generated content may be incorrect.">
            <a:extLst>
              <a:ext uri="{FF2B5EF4-FFF2-40B4-BE49-F238E27FC236}">
                <a16:creationId xmlns:a16="http://schemas.microsoft.com/office/drawing/2014/main" id="{DB7797A6-524F-43AD-745B-382392CD17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389" y="3731054"/>
            <a:ext cx="2914611" cy="1688671"/>
          </a:xfrm>
          <a:prstGeom prst="rect">
            <a:avLst/>
          </a:prstGeom>
        </p:spPr>
      </p:pic>
      <p:pic>
        <p:nvPicPr>
          <p:cNvPr id="21" name="Picture 20" descr="A diagram of a process&#10;&#10;AI-generated content may be incorrect.">
            <a:extLst>
              <a:ext uri="{FF2B5EF4-FFF2-40B4-BE49-F238E27FC236}">
                <a16:creationId xmlns:a16="http://schemas.microsoft.com/office/drawing/2014/main" id="{A353EE1C-A21B-A8EA-C2AD-803F90F29A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245" y="3444763"/>
            <a:ext cx="3637210" cy="205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61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EF00C-84C6-2B42-97B6-E2F347ABC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EB02BC2-A6A5-800B-980E-A6481C9B3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365126"/>
            <a:ext cx="8316135" cy="501650"/>
          </a:xfrm>
        </p:spPr>
        <p:txBody>
          <a:bodyPr/>
          <a:lstStyle/>
          <a:p>
            <a:r>
              <a:rPr lang="es-ES" dirty="0">
                <a:solidFill>
                  <a:schemeClr val="tx2"/>
                </a:solidFill>
              </a:rPr>
              <a:t>Modelos de Deep Learning</a:t>
            </a:r>
          </a:p>
        </p:txBody>
      </p:sp>
      <p:sp>
        <p:nvSpPr>
          <p:cNvPr id="2" name="Marcador de número de diapositiva 7">
            <a:extLst>
              <a:ext uri="{FF2B5EF4-FFF2-40B4-BE49-F238E27FC236}">
                <a16:creationId xmlns:a16="http://schemas.microsoft.com/office/drawing/2014/main" id="{35D8C24E-AC63-F85D-622B-A51D90E7AAD9}"/>
              </a:ext>
            </a:extLst>
          </p:cNvPr>
          <p:cNvSpPr txBox="1"/>
          <p:nvPr/>
        </p:nvSpPr>
        <p:spPr>
          <a:xfrm>
            <a:off x="0" y="6667128"/>
            <a:ext cx="12191996" cy="1908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Sebastián Borreguero Fernández							TFM –</a:t>
            </a:r>
            <a:r>
              <a:rPr lang="es-E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Máster Universitario en Inteligencia Artificial</a:t>
            </a: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								</a:t>
            </a:r>
            <a:fld id="{BCCDD19D-D571-446A-AC0D-9E1A9F2495DA}" type="slidenum">
              <a:rPr sz="900"/>
              <a:t>12</a:t>
            </a:fld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		</a:t>
            </a:r>
          </a:p>
        </p:txBody>
      </p:sp>
      <p:sp>
        <p:nvSpPr>
          <p:cNvPr id="4" name="CuadroTexto 5">
            <a:extLst>
              <a:ext uri="{FF2B5EF4-FFF2-40B4-BE49-F238E27FC236}">
                <a16:creationId xmlns:a16="http://schemas.microsoft.com/office/drawing/2014/main" id="{A50033BB-AB24-002F-5908-4053B880AFCD}"/>
              </a:ext>
            </a:extLst>
          </p:cNvPr>
          <p:cNvSpPr txBox="1"/>
          <p:nvPr/>
        </p:nvSpPr>
        <p:spPr>
          <a:xfrm>
            <a:off x="4" y="-1"/>
            <a:ext cx="12191996" cy="216000"/>
          </a:xfrm>
          <a:prstGeom prst="rect">
            <a:avLst/>
          </a:prstGeom>
          <a:solidFill>
            <a:srgbClr val="003366"/>
          </a:solidFill>
          <a:ln cap="flat">
            <a:solidFill>
              <a:srgbClr val="003366"/>
            </a:solidFill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Introducción</a:t>
            </a:r>
            <a:r>
              <a:rPr lang="es-ES" sz="1100" dirty="0">
                <a:solidFill>
                  <a:srgbClr val="E6B91E"/>
                </a:solidFill>
                <a:latin typeface="Trebuchet MS"/>
              </a:rPr>
              <a:t>			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Modelos</a:t>
            </a:r>
            <a:r>
              <a:rPr lang="es-ES" sz="1100" dirty="0">
                <a:solidFill>
                  <a:srgbClr val="F2F2F2"/>
                </a:solidFill>
                <a:latin typeface="Trebuchet MS"/>
              </a:rPr>
              <a:t>			</a:t>
            </a:r>
            <a:r>
              <a:rPr lang="es-ES" sz="1100" b="0" i="0" u="none" strike="noStrike" kern="1200" cap="none" spc="0" baseline="0" dirty="0">
                <a:solidFill>
                  <a:srgbClr val="E6B91E"/>
                </a:solidFill>
                <a:uFillTx/>
                <a:latin typeface="Trebuchet MS"/>
              </a:rPr>
              <a:t>Estudio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				Resultados			Conclusiones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2E126D4D-42A7-9752-226C-2C2196B98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628" y="1183461"/>
            <a:ext cx="6084549" cy="739038"/>
          </a:xfrm>
        </p:spPr>
        <p:txBody>
          <a:bodyPr>
            <a:normAutofit/>
          </a:bodyPr>
          <a:lstStyle/>
          <a:p>
            <a:r>
              <a:rPr lang="es-ES" sz="1600" b="1" dirty="0" err="1"/>
              <a:t>BiLSTM</a:t>
            </a:r>
            <a:r>
              <a:rPr lang="es-ES" sz="1600" b="1" dirty="0"/>
              <a:t> </a:t>
            </a:r>
            <a:r>
              <a:rPr lang="es-ES" sz="1600" dirty="0"/>
              <a:t>(</a:t>
            </a:r>
            <a:r>
              <a:rPr lang="es-ES" sz="1600" dirty="0" err="1"/>
              <a:t>Bi-directional</a:t>
            </a:r>
            <a:r>
              <a:rPr lang="es-ES" sz="1600" dirty="0"/>
              <a:t> LSTM)</a:t>
            </a:r>
          </a:p>
          <a:p>
            <a:pPr lvl="1"/>
            <a:r>
              <a:rPr lang="es-ES" sz="1200" dirty="0"/>
              <a:t>LSTM que procesa la secuencia en dos direcciones</a:t>
            </a:r>
          </a:p>
          <a:p>
            <a:pPr marL="268288" lvl="1" indent="0">
              <a:buNone/>
            </a:pPr>
            <a:endParaRPr lang="es-ES" dirty="0"/>
          </a:p>
          <a:p>
            <a:pPr lvl="1"/>
            <a:endParaRPr lang="es-ES" sz="1200" dirty="0"/>
          </a:p>
          <a:p>
            <a:pPr lvl="1"/>
            <a:endParaRPr lang="es-ES" dirty="0"/>
          </a:p>
        </p:txBody>
      </p:sp>
      <p:pic>
        <p:nvPicPr>
          <p:cNvPr id="6" name="Picture 5" descr="A diagram of a flowchart&#10;&#10;AI-generated content may be incorrect.">
            <a:extLst>
              <a:ext uri="{FF2B5EF4-FFF2-40B4-BE49-F238E27FC236}">
                <a16:creationId xmlns:a16="http://schemas.microsoft.com/office/drawing/2014/main" id="{BF72058D-AD97-0D02-46E6-410881F37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570" y="1284373"/>
            <a:ext cx="3508743" cy="1513285"/>
          </a:xfrm>
          <a:prstGeom prst="rect">
            <a:avLst/>
          </a:prstGeom>
        </p:spPr>
      </p:pic>
      <p:sp>
        <p:nvSpPr>
          <p:cNvPr id="11" name="Marcador de contenido 7">
            <a:extLst>
              <a:ext uri="{FF2B5EF4-FFF2-40B4-BE49-F238E27FC236}">
                <a16:creationId xmlns:a16="http://schemas.microsoft.com/office/drawing/2014/main" id="{E1974F08-AD58-CAE6-C619-DC61F20C6C0A}"/>
              </a:ext>
            </a:extLst>
          </p:cNvPr>
          <p:cNvSpPr txBox="1">
            <a:spLocks/>
          </p:cNvSpPr>
          <p:nvPr/>
        </p:nvSpPr>
        <p:spPr>
          <a:xfrm>
            <a:off x="1080628" y="1183460"/>
            <a:ext cx="4395139" cy="2854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Helvetica" panose="020B0604020202020204" pitchFamily="2" charset="0"/>
              <a:buChar char="►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291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3275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9013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b="1" dirty="0" err="1"/>
              <a:t>BiLSTM</a:t>
            </a:r>
            <a:r>
              <a:rPr lang="es-ES" sz="1600" b="1" dirty="0"/>
              <a:t> con capas de atención</a:t>
            </a:r>
          </a:p>
          <a:p>
            <a:pPr lvl="1"/>
            <a:r>
              <a:rPr lang="es-ES" sz="1200" dirty="0"/>
              <a:t>LSTM que procesa la secuencia en dos direcciones</a:t>
            </a:r>
          </a:p>
          <a:p>
            <a:pPr lvl="1"/>
            <a:endParaRPr lang="es-ES" sz="1200" dirty="0"/>
          </a:p>
          <a:p>
            <a:pPr lvl="1"/>
            <a:r>
              <a:rPr lang="es-ES" sz="1200" dirty="0"/>
              <a:t>Dos capas </a:t>
            </a:r>
            <a:r>
              <a:rPr lang="es-ES" sz="1200" dirty="0" err="1"/>
              <a:t>BiLSTM</a:t>
            </a:r>
            <a:r>
              <a:rPr lang="es-ES" sz="1200" dirty="0"/>
              <a:t> y mecanismos de atención espacial y temporal. </a:t>
            </a:r>
          </a:p>
          <a:p>
            <a:pPr lvl="1"/>
            <a:endParaRPr lang="es-ES" sz="1200" dirty="0"/>
          </a:p>
          <a:p>
            <a:pPr lvl="1"/>
            <a:r>
              <a:rPr lang="es-ES" sz="1200" dirty="0"/>
              <a:t>Hiperparámetros: </a:t>
            </a:r>
            <a:r>
              <a:rPr lang="es-ES" sz="1200" dirty="0" err="1"/>
              <a:t>Dropout</a:t>
            </a:r>
            <a:endParaRPr lang="es-ES" sz="1200" dirty="0"/>
          </a:p>
          <a:p>
            <a:pPr marL="268288" lvl="1" indent="0">
              <a:buNone/>
            </a:pPr>
            <a:r>
              <a:rPr lang="es-ES" sz="1200" dirty="0"/>
              <a:t>	                 Unidades de cada capa LSTM</a:t>
            </a:r>
          </a:p>
          <a:p>
            <a:pPr marL="268288" lvl="1" indent="0">
              <a:buNone/>
            </a:pPr>
            <a:r>
              <a:rPr lang="es-ES" sz="1200" dirty="0"/>
              <a:t>	                 Activación o no de capas de atención</a:t>
            </a:r>
          </a:p>
          <a:p>
            <a:pPr lvl="1"/>
            <a:endParaRPr lang="es-ES" sz="1200" dirty="0"/>
          </a:p>
          <a:p>
            <a:pPr lvl="1"/>
            <a:endParaRPr lang="es-ES" sz="1200" dirty="0"/>
          </a:p>
          <a:p>
            <a:pPr lvl="1"/>
            <a:endParaRPr lang="es-ES" sz="1200" dirty="0"/>
          </a:p>
          <a:p>
            <a:pPr lvl="1"/>
            <a:endParaRPr lang="es-ES" sz="1200" dirty="0"/>
          </a:p>
          <a:p>
            <a:pPr lvl="1"/>
            <a:endParaRPr lang="es-ES" sz="1200" dirty="0"/>
          </a:p>
          <a:p>
            <a:pPr lvl="1"/>
            <a:endParaRPr lang="es-ES" dirty="0"/>
          </a:p>
          <a:p>
            <a:pPr lvl="1"/>
            <a:endParaRPr lang="es-ES" sz="1200" dirty="0"/>
          </a:p>
          <a:p>
            <a:pPr lvl="1"/>
            <a:endParaRPr lang="es-ES" dirty="0"/>
          </a:p>
        </p:txBody>
      </p:sp>
      <p:pic>
        <p:nvPicPr>
          <p:cNvPr id="15" name="Picture 14" descr="A diagram of a process&#10;&#10;AI-generated content may be incorrect.">
            <a:extLst>
              <a:ext uri="{FF2B5EF4-FFF2-40B4-BE49-F238E27FC236}">
                <a16:creationId xmlns:a16="http://schemas.microsoft.com/office/drawing/2014/main" id="{3AD6ABB4-F8D6-04CA-8394-8344CF0252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314" y="1004999"/>
            <a:ext cx="2385234" cy="4808763"/>
          </a:xfrm>
          <a:prstGeom prst="rect">
            <a:avLst/>
          </a:prstGeom>
        </p:spPr>
      </p:pic>
      <p:sp>
        <p:nvSpPr>
          <p:cNvPr id="17" name="Marcador de contenido 7">
            <a:extLst>
              <a:ext uri="{FF2B5EF4-FFF2-40B4-BE49-F238E27FC236}">
                <a16:creationId xmlns:a16="http://schemas.microsoft.com/office/drawing/2014/main" id="{DACD08D4-E014-F59F-4D79-327D7F6513C0}"/>
              </a:ext>
            </a:extLst>
          </p:cNvPr>
          <p:cNvSpPr txBox="1">
            <a:spLocks/>
          </p:cNvSpPr>
          <p:nvPr/>
        </p:nvSpPr>
        <p:spPr>
          <a:xfrm>
            <a:off x="1080627" y="3529266"/>
            <a:ext cx="4699943" cy="2963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Helvetica" panose="020B0604020202020204" pitchFamily="2" charset="0"/>
              <a:buChar char="►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291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3275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9013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b="1" dirty="0"/>
              <a:t>Transformers</a:t>
            </a:r>
          </a:p>
          <a:p>
            <a:pPr lvl="1"/>
            <a:r>
              <a:rPr lang="es-ES" dirty="0"/>
              <a:t>Basado en capas de </a:t>
            </a:r>
            <a:r>
              <a:rPr lang="es-ES" dirty="0" err="1"/>
              <a:t>auto-atención</a:t>
            </a:r>
            <a:r>
              <a:rPr lang="es-ES" dirty="0"/>
              <a:t> (</a:t>
            </a:r>
            <a:r>
              <a:rPr lang="es-ES" dirty="0" err="1"/>
              <a:t>MultiHeadAttention</a:t>
            </a:r>
            <a:r>
              <a:rPr lang="es-ES" dirty="0"/>
              <a:t>)</a:t>
            </a:r>
          </a:p>
          <a:p>
            <a:pPr lvl="1"/>
            <a:r>
              <a:rPr lang="es-ES" sz="1400" dirty="0"/>
              <a:t>Cada instante “mirar” a todos los demás y asigna un </a:t>
            </a:r>
            <a:r>
              <a:rPr lang="es-ES" sz="1400" b="1" dirty="0"/>
              <a:t>peso de relevancia</a:t>
            </a:r>
            <a:r>
              <a:rPr lang="es-ES" sz="1400" dirty="0"/>
              <a:t>.</a:t>
            </a:r>
          </a:p>
          <a:p>
            <a:pPr lvl="1"/>
            <a:endParaRPr lang="es-ES" sz="1400" dirty="0"/>
          </a:p>
          <a:p>
            <a:pPr lvl="1"/>
            <a:r>
              <a:rPr lang="es-ES" sz="1200" dirty="0"/>
              <a:t>Hiperparámetros: </a:t>
            </a:r>
            <a:r>
              <a:rPr lang="es-ES" sz="1200" dirty="0" err="1"/>
              <a:t>Encode</a:t>
            </a:r>
            <a:r>
              <a:rPr lang="es-ES" sz="1200" dirty="0"/>
              <a:t>/</a:t>
            </a:r>
            <a:r>
              <a:rPr lang="es-ES" sz="1200" dirty="0" err="1"/>
              <a:t>Encoder-Decoder</a:t>
            </a:r>
            <a:endParaRPr lang="es-ES" sz="1200" dirty="0"/>
          </a:p>
          <a:p>
            <a:pPr marL="268288" lvl="1" indent="0">
              <a:buNone/>
            </a:pPr>
            <a:r>
              <a:rPr lang="es-ES" sz="1200" dirty="0"/>
              <a:t>	                 dimensión del espacio de representación</a:t>
            </a:r>
          </a:p>
          <a:p>
            <a:pPr marL="268288" lvl="1" indent="0">
              <a:buNone/>
            </a:pPr>
            <a:r>
              <a:rPr lang="es-ES" sz="1200" dirty="0"/>
              <a:t>	                 Cabezas de atención</a:t>
            </a:r>
          </a:p>
          <a:p>
            <a:pPr marL="268288" lvl="1" indent="0">
              <a:buNone/>
            </a:pPr>
            <a:r>
              <a:rPr lang="es-ES" sz="1200" dirty="0"/>
              <a:t>	                 Dimensión de la red </a:t>
            </a:r>
            <a:r>
              <a:rPr lang="es-ES" sz="1200" dirty="0" err="1"/>
              <a:t>feedforward</a:t>
            </a:r>
            <a:r>
              <a:rPr lang="es-ES" sz="1200" dirty="0"/>
              <a:t> interna</a:t>
            </a:r>
          </a:p>
          <a:p>
            <a:pPr marL="268288" lvl="1" indent="0">
              <a:buNone/>
            </a:pPr>
            <a:r>
              <a:rPr lang="es-ES" sz="1200" dirty="0"/>
              <a:t>	                 </a:t>
            </a:r>
            <a:r>
              <a:rPr lang="es-ES" sz="1200" dirty="0" err="1"/>
              <a:t>Dropout</a:t>
            </a:r>
            <a:endParaRPr lang="es-ES" sz="1200" dirty="0"/>
          </a:p>
          <a:p>
            <a:pPr marL="268288" lvl="1" indent="0">
              <a:buNone/>
            </a:pPr>
            <a:endParaRPr lang="es-ES" sz="1200" dirty="0"/>
          </a:p>
          <a:p>
            <a:pPr lvl="1"/>
            <a:endParaRPr lang="es-ES" sz="1200" dirty="0"/>
          </a:p>
          <a:p>
            <a:pPr lvl="1"/>
            <a:endParaRPr lang="es-ES" sz="1200" dirty="0"/>
          </a:p>
          <a:p>
            <a:pPr lvl="1"/>
            <a:endParaRPr lang="es-ES" sz="1200" dirty="0"/>
          </a:p>
          <a:p>
            <a:pPr lvl="1"/>
            <a:endParaRPr lang="es-ES" dirty="0"/>
          </a:p>
          <a:p>
            <a:pPr lvl="1"/>
            <a:endParaRPr lang="es-ES" sz="1200" dirty="0"/>
          </a:p>
          <a:p>
            <a:pPr lvl="1"/>
            <a:endParaRPr lang="es-ES" dirty="0"/>
          </a:p>
        </p:txBody>
      </p:sp>
      <p:pic>
        <p:nvPicPr>
          <p:cNvPr id="20" name="Picture 19" descr="A diagram of a multi head attention method&#10;&#10;AI-generated content may be incorrect.">
            <a:extLst>
              <a:ext uri="{FF2B5EF4-FFF2-40B4-BE49-F238E27FC236}">
                <a16:creationId xmlns:a16="http://schemas.microsoft.com/office/drawing/2014/main" id="{295BA198-A2E6-9077-C27D-B4986E9AD6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774" y="2797658"/>
            <a:ext cx="2879702" cy="364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3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1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419FB-A117-44A2-5EC3-BABCE9890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D09D935-0D6A-49C0-3899-833017672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365126"/>
            <a:ext cx="8316135" cy="501650"/>
          </a:xfrm>
        </p:spPr>
        <p:txBody>
          <a:bodyPr/>
          <a:lstStyle/>
          <a:p>
            <a:r>
              <a:rPr lang="es-ES" dirty="0">
                <a:solidFill>
                  <a:schemeClr val="tx2"/>
                </a:solidFill>
              </a:rPr>
              <a:t>Total de combinaciones</a:t>
            </a:r>
          </a:p>
        </p:txBody>
      </p:sp>
      <p:sp>
        <p:nvSpPr>
          <p:cNvPr id="2" name="Marcador de número de diapositiva 7">
            <a:extLst>
              <a:ext uri="{FF2B5EF4-FFF2-40B4-BE49-F238E27FC236}">
                <a16:creationId xmlns:a16="http://schemas.microsoft.com/office/drawing/2014/main" id="{616F9D1C-3CE7-798B-167A-52064546DDD2}"/>
              </a:ext>
            </a:extLst>
          </p:cNvPr>
          <p:cNvSpPr txBox="1"/>
          <p:nvPr/>
        </p:nvSpPr>
        <p:spPr>
          <a:xfrm>
            <a:off x="0" y="6667128"/>
            <a:ext cx="12191996" cy="1908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Sebastián Borreguero Fernández							TFM –</a:t>
            </a:r>
            <a:r>
              <a:rPr lang="es-E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Máster Universitario en Inteligencia Artificial</a:t>
            </a: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								</a:t>
            </a:r>
            <a:fld id="{BCCDD19D-D571-446A-AC0D-9E1A9F2495DA}" type="slidenum">
              <a:rPr sz="900"/>
              <a:t>13</a:t>
            </a:fld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		</a:t>
            </a:r>
          </a:p>
        </p:txBody>
      </p:sp>
      <p:sp>
        <p:nvSpPr>
          <p:cNvPr id="4" name="CuadroTexto 5">
            <a:extLst>
              <a:ext uri="{FF2B5EF4-FFF2-40B4-BE49-F238E27FC236}">
                <a16:creationId xmlns:a16="http://schemas.microsoft.com/office/drawing/2014/main" id="{168E6722-DD7F-9DAC-B638-11F1D7753C0E}"/>
              </a:ext>
            </a:extLst>
          </p:cNvPr>
          <p:cNvSpPr txBox="1"/>
          <p:nvPr/>
        </p:nvSpPr>
        <p:spPr>
          <a:xfrm>
            <a:off x="4" y="-1"/>
            <a:ext cx="12191996" cy="216000"/>
          </a:xfrm>
          <a:prstGeom prst="rect">
            <a:avLst/>
          </a:prstGeom>
          <a:solidFill>
            <a:srgbClr val="003366"/>
          </a:solidFill>
          <a:ln cap="flat">
            <a:solidFill>
              <a:srgbClr val="003366"/>
            </a:solidFill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Introducción</a:t>
            </a:r>
            <a:r>
              <a:rPr lang="es-ES" sz="1100" dirty="0">
                <a:solidFill>
                  <a:srgbClr val="E6B91E"/>
                </a:solidFill>
                <a:latin typeface="Trebuchet MS"/>
              </a:rPr>
              <a:t>			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Modelos</a:t>
            </a:r>
            <a:r>
              <a:rPr lang="es-ES" sz="1100" dirty="0">
                <a:solidFill>
                  <a:srgbClr val="F2F2F2"/>
                </a:solidFill>
                <a:latin typeface="Trebuchet MS"/>
              </a:rPr>
              <a:t>			</a:t>
            </a:r>
            <a:r>
              <a:rPr lang="es-ES" sz="1100" b="0" i="0" u="none" strike="noStrike" kern="1200" cap="none" spc="0" baseline="0" dirty="0">
                <a:solidFill>
                  <a:srgbClr val="E6B91E"/>
                </a:solidFill>
                <a:uFillTx/>
                <a:latin typeface="Trebuchet MS"/>
              </a:rPr>
              <a:t>Estudio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				Resultados			Conclusiones</a:t>
            </a:r>
          </a:p>
        </p:txBody>
      </p:sp>
      <p:sp>
        <p:nvSpPr>
          <p:cNvPr id="14" name="Marcador de contenido 7">
            <a:extLst>
              <a:ext uri="{FF2B5EF4-FFF2-40B4-BE49-F238E27FC236}">
                <a16:creationId xmlns:a16="http://schemas.microsoft.com/office/drawing/2014/main" id="{757A133B-B137-FEE4-7240-C6F7328BDBE6}"/>
              </a:ext>
            </a:extLst>
          </p:cNvPr>
          <p:cNvSpPr txBox="1">
            <a:spLocks/>
          </p:cNvSpPr>
          <p:nvPr/>
        </p:nvSpPr>
        <p:spPr>
          <a:xfrm>
            <a:off x="756778" y="1688716"/>
            <a:ext cx="6529847" cy="4978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Helvetica" panose="020B0604020202020204" pitchFamily="2" charset="0"/>
              <a:buChar char="►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291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3275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9013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400" dirty="0"/>
              <a:t>Regresión Lineal: </a:t>
            </a:r>
            <a:r>
              <a:rPr lang="es-ES" sz="1400" b="1" dirty="0"/>
              <a:t>1</a:t>
            </a:r>
            <a:endParaRPr lang="es-ES" sz="1400" dirty="0"/>
          </a:p>
          <a:p>
            <a:r>
              <a:rPr lang="es-ES" sz="1400" dirty="0"/>
              <a:t>Regresión Ridge (</a:t>
            </a:r>
            <a:r>
              <a:rPr lang="es-ES" sz="1400" dirty="0" err="1"/>
              <a:t>alpha</a:t>
            </a:r>
            <a:r>
              <a:rPr lang="es-ES" sz="1400" dirty="0"/>
              <a:t>): </a:t>
            </a:r>
            <a:r>
              <a:rPr lang="es-ES" sz="1400" b="1" dirty="0"/>
              <a:t>4</a:t>
            </a:r>
            <a:r>
              <a:rPr lang="es-ES" sz="1400" dirty="0"/>
              <a:t> </a:t>
            </a:r>
          </a:p>
          <a:p>
            <a:r>
              <a:rPr lang="es-ES" sz="1400" dirty="0"/>
              <a:t>Regresión Lasso (</a:t>
            </a:r>
            <a:r>
              <a:rPr lang="es-ES" sz="1400" dirty="0" err="1"/>
              <a:t>alpha</a:t>
            </a:r>
            <a:r>
              <a:rPr lang="es-ES" sz="1400" dirty="0"/>
              <a:t>): </a:t>
            </a:r>
            <a:r>
              <a:rPr lang="es-ES" sz="1400" b="1" dirty="0"/>
              <a:t>3</a:t>
            </a:r>
            <a:endParaRPr lang="es-ES" sz="1400" dirty="0"/>
          </a:p>
          <a:p>
            <a:r>
              <a:rPr lang="es-ES" sz="1400" dirty="0" err="1"/>
              <a:t>Random</a:t>
            </a:r>
            <a:r>
              <a:rPr lang="es-ES" sz="1400" dirty="0"/>
              <a:t> Forest (</a:t>
            </a:r>
            <a:r>
              <a:rPr lang="es-ES" sz="1400" dirty="0" err="1"/>
              <a:t>n_estimators</a:t>
            </a:r>
            <a:r>
              <a:rPr lang="es-ES" sz="1400" dirty="0"/>
              <a:t>, </a:t>
            </a:r>
            <a:r>
              <a:rPr lang="es-ES" sz="1400" dirty="0" err="1"/>
              <a:t>max_depth</a:t>
            </a:r>
            <a:r>
              <a:rPr lang="es-ES" sz="1400" dirty="0"/>
              <a:t>, </a:t>
            </a:r>
            <a:r>
              <a:rPr lang="es-ES" sz="1400" dirty="0" err="1"/>
              <a:t>min_samples_split</a:t>
            </a:r>
            <a:r>
              <a:rPr lang="es-ES" sz="1400" dirty="0"/>
              <a:t>):</a:t>
            </a:r>
            <a:r>
              <a:rPr lang="es-ES" sz="1400" b="1" dirty="0"/>
              <a:t> 27</a:t>
            </a:r>
            <a:endParaRPr lang="es-ES" sz="1400" dirty="0"/>
          </a:p>
          <a:p>
            <a:r>
              <a:rPr lang="es-ES" sz="1400" dirty="0" err="1"/>
              <a:t>Gradient</a:t>
            </a:r>
            <a:r>
              <a:rPr lang="es-ES" sz="1400" dirty="0"/>
              <a:t> </a:t>
            </a:r>
            <a:r>
              <a:rPr lang="es-ES" sz="1400" dirty="0" err="1"/>
              <a:t>Boosting</a:t>
            </a:r>
            <a:r>
              <a:rPr lang="es-ES" sz="1400" dirty="0"/>
              <a:t> (</a:t>
            </a:r>
            <a:r>
              <a:rPr lang="es-ES" sz="1400" dirty="0" err="1"/>
              <a:t>n_estimators</a:t>
            </a:r>
            <a:r>
              <a:rPr lang="es-ES" sz="1400" dirty="0"/>
              <a:t>, </a:t>
            </a:r>
            <a:r>
              <a:rPr lang="es-ES" sz="1400" dirty="0" err="1"/>
              <a:t>learning_rate</a:t>
            </a:r>
            <a:r>
              <a:rPr lang="es-ES" sz="1400" dirty="0"/>
              <a:t>, </a:t>
            </a:r>
            <a:r>
              <a:rPr lang="es-ES" sz="1400" dirty="0" err="1"/>
              <a:t>max_depth</a:t>
            </a:r>
            <a:r>
              <a:rPr lang="es-ES" sz="1400" dirty="0"/>
              <a:t>, </a:t>
            </a:r>
            <a:r>
              <a:rPr lang="es-ES" sz="1400" dirty="0" err="1"/>
              <a:t>subsample</a:t>
            </a:r>
            <a:r>
              <a:rPr lang="es-ES" sz="1400" dirty="0"/>
              <a:t>): </a:t>
            </a:r>
            <a:r>
              <a:rPr lang="es-ES" sz="1400" b="1" dirty="0"/>
              <a:t>81</a:t>
            </a:r>
            <a:endParaRPr lang="es-ES" sz="1400" dirty="0"/>
          </a:p>
          <a:p>
            <a:r>
              <a:rPr lang="es-ES" sz="1400" dirty="0" err="1"/>
              <a:t>XGBoost</a:t>
            </a:r>
            <a:r>
              <a:rPr lang="es-ES" sz="1400" dirty="0"/>
              <a:t> (</a:t>
            </a:r>
            <a:r>
              <a:rPr lang="es-ES" sz="1400" dirty="0" err="1"/>
              <a:t>n_estimators</a:t>
            </a:r>
            <a:r>
              <a:rPr lang="es-ES" sz="1400" dirty="0"/>
              <a:t>, </a:t>
            </a:r>
            <a:r>
              <a:rPr lang="es-ES" sz="1400" dirty="0" err="1"/>
              <a:t>learning_rate</a:t>
            </a:r>
            <a:r>
              <a:rPr lang="es-ES" sz="1400" dirty="0"/>
              <a:t>, </a:t>
            </a:r>
            <a:r>
              <a:rPr lang="es-ES" sz="1400" dirty="0" err="1"/>
              <a:t>max_depth</a:t>
            </a:r>
            <a:r>
              <a:rPr lang="es-ES" sz="1400" dirty="0"/>
              <a:t>, </a:t>
            </a:r>
            <a:r>
              <a:rPr lang="es-ES" sz="1400" dirty="0" err="1"/>
              <a:t>subsample</a:t>
            </a:r>
            <a:r>
              <a:rPr lang="es-ES" sz="1400" dirty="0"/>
              <a:t>, gamma): </a:t>
            </a:r>
            <a:r>
              <a:rPr lang="es-ES" sz="1400" b="1" dirty="0"/>
              <a:t>324</a:t>
            </a:r>
            <a:endParaRPr lang="es-ES" sz="1400" dirty="0"/>
          </a:p>
          <a:p>
            <a:r>
              <a:rPr lang="es-ES" sz="1400" dirty="0"/>
              <a:t>(SVR) (C, </a:t>
            </a:r>
            <a:r>
              <a:rPr lang="es-ES" sz="1400" dirty="0" err="1"/>
              <a:t>kernel</a:t>
            </a:r>
            <a:r>
              <a:rPr lang="es-ES" sz="1400" dirty="0"/>
              <a:t>, </a:t>
            </a:r>
            <a:r>
              <a:rPr lang="es-ES" sz="1400" dirty="0" err="1"/>
              <a:t>epsilon</a:t>
            </a:r>
            <a:r>
              <a:rPr lang="es-ES" sz="1400" dirty="0"/>
              <a:t>): </a:t>
            </a:r>
            <a:r>
              <a:rPr lang="es-ES" sz="1400" b="1" dirty="0"/>
              <a:t>12</a:t>
            </a:r>
          </a:p>
          <a:p>
            <a:endParaRPr lang="es-ES" sz="1400" b="1" dirty="0"/>
          </a:p>
          <a:p>
            <a:r>
              <a:rPr lang="es-ES" sz="1400" dirty="0"/>
              <a:t>LSTM (número capas, </a:t>
            </a:r>
            <a:r>
              <a:rPr lang="es-ES" sz="1400" dirty="0" err="1"/>
              <a:t>dropout</a:t>
            </a:r>
            <a:r>
              <a:rPr lang="es-ES" sz="1400" dirty="0"/>
              <a:t>): </a:t>
            </a:r>
            <a:r>
              <a:rPr lang="es-ES" sz="1400" b="1" dirty="0"/>
              <a:t>90</a:t>
            </a:r>
          </a:p>
          <a:p>
            <a:r>
              <a:rPr lang="es-ES" sz="1400" dirty="0"/>
              <a:t>LSTM+CNN(número capas, </a:t>
            </a:r>
            <a:r>
              <a:rPr lang="es-ES" sz="1400" dirty="0" err="1"/>
              <a:t>dropout</a:t>
            </a:r>
            <a:r>
              <a:rPr lang="es-ES" sz="1400" dirty="0"/>
              <a:t>): </a:t>
            </a:r>
            <a:r>
              <a:rPr lang="es-ES" sz="1400" b="1" dirty="0"/>
              <a:t>90</a:t>
            </a:r>
          </a:p>
          <a:p>
            <a:r>
              <a:rPr lang="es-ES" sz="1400" dirty="0"/>
              <a:t>CNN+LSTM(número capas, </a:t>
            </a:r>
            <a:r>
              <a:rPr lang="es-ES" sz="1400" dirty="0" err="1"/>
              <a:t>dropout</a:t>
            </a:r>
            <a:r>
              <a:rPr lang="es-ES" sz="1400" dirty="0"/>
              <a:t>): </a:t>
            </a:r>
            <a:r>
              <a:rPr lang="es-ES" sz="1400" b="1" dirty="0"/>
              <a:t>72</a:t>
            </a:r>
          </a:p>
          <a:p>
            <a:r>
              <a:rPr lang="es-ES" sz="1400" dirty="0" err="1"/>
              <a:t>BiLSTM</a:t>
            </a:r>
            <a:r>
              <a:rPr lang="es-ES" sz="1400" dirty="0"/>
              <a:t> (Numero de elementos, mecanismos atención, </a:t>
            </a:r>
            <a:r>
              <a:rPr lang="es-ES" sz="1400" dirty="0" err="1"/>
              <a:t>dropout</a:t>
            </a:r>
            <a:r>
              <a:rPr lang="es-ES" sz="1400" dirty="0"/>
              <a:t>): </a:t>
            </a:r>
            <a:r>
              <a:rPr lang="es-ES" sz="1400" b="1" dirty="0"/>
              <a:t>144</a:t>
            </a:r>
          </a:p>
          <a:p>
            <a:r>
              <a:rPr lang="es-ES" sz="1400" dirty="0" err="1"/>
              <a:t>Transformer</a:t>
            </a:r>
            <a:r>
              <a:rPr lang="es-ES" sz="1400" dirty="0"/>
              <a:t>: </a:t>
            </a:r>
            <a:r>
              <a:rPr lang="es-ES" sz="1400" b="1" dirty="0"/>
              <a:t>256</a:t>
            </a:r>
          </a:p>
          <a:p>
            <a:pPr lvl="1"/>
            <a:endParaRPr lang="es-ES" sz="1200" dirty="0"/>
          </a:p>
          <a:p>
            <a:pPr lvl="1"/>
            <a:endParaRPr lang="es-ES" sz="1200" dirty="0"/>
          </a:p>
          <a:p>
            <a:pPr lvl="1"/>
            <a:endParaRPr lang="es-ES" dirty="0"/>
          </a:p>
          <a:p>
            <a:pPr lvl="1"/>
            <a:endParaRPr lang="es-ES" sz="1200" dirty="0"/>
          </a:p>
          <a:p>
            <a:pPr lvl="1"/>
            <a:endParaRPr lang="es-ES" dirty="0"/>
          </a:p>
        </p:txBody>
      </p:sp>
      <p:sp>
        <p:nvSpPr>
          <p:cNvPr id="18" name="Abrir llave 1">
            <a:extLst>
              <a:ext uri="{FF2B5EF4-FFF2-40B4-BE49-F238E27FC236}">
                <a16:creationId xmlns:a16="http://schemas.microsoft.com/office/drawing/2014/main" id="{3881BD76-D822-BD1C-4905-E3F5B6C4CA30}"/>
              </a:ext>
            </a:extLst>
          </p:cNvPr>
          <p:cNvSpPr/>
          <p:nvPr/>
        </p:nvSpPr>
        <p:spPr>
          <a:xfrm rot="10800000">
            <a:off x="7505700" y="1698241"/>
            <a:ext cx="304800" cy="4083434"/>
          </a:xfrm>
          <a:prstGeom prst="leftBrace">
            <a:avLst/>
          </a:prstGeom>
          <a:ln w="28575">
            <a:solidFill>
              <a:srgbClr val="0033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>
              <a:ln w="28575">
                <a:solidFill>
                  <a:srgbClr val="003366"/>
                </a:solidFill>
              </a:ln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4DB512-CEB6-1384-64D7-685D56B08789}"/>
              </a:ext>
            </a:extLst>
          </p:cNvPr>
          <p:cNvSpPr txBox="1"/>
          <p:nvPr/>
        </p:nvSpPr>
        <p:spPr>
          <a:xfrm>
            <a:off x="8222456" y="3555292"/>
            <a:ext cx="35599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1104</a:t>
            </a:r>
            <a:r>
              <a:rPr lang="es-ES" dirty="0"/>
              <a:t> combinaciones 1 head</a:t>
            </a:r>
          </a:p>
        </p:txBody>
      </p:sp>
    </p:spTree>
    <p:extLst>
      <p:ext uri="{BB962C8B-B14F-4D97-AF65-F5344CB8AC3E}">
        <p14:creationId xmlns:p14="http://schemas.microsoft.com/office/powerpoint/2010/main" val="314377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98BB8-1DA6-3741-8D8C-F8ECD2961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55712B0-3AA1-0CBF-A3CD-404A81CD4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671" y="1725267"/>
            <a:ext cx="8546653" cy="3981963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8B2325E0-229E-9815-F5F5-3517FCBD9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365126"/>
            <a:ext cx="8316135" cy="501650"/>
          </a:xfrm>
        </p:spPr>
        <p:txBody>
          <a:bodyPr/>
          <a:lstStyle/>
          <a:p>
            <a:r>
              <a:rPr lang="es-ES" dirty="0">
                <a:solidFill>
                  <a:schemeClr val="tx2"/>
                </a:solidFill>
              </a:rPr>
              <a:t>Métricas de evaluación</a:t>
            </a:r>
          </a:p>
        </p:txBody>
      </p:sp>
      <p:sp>
        <p:nvSpPr>
          <p:cNvPr id="2" name="Marcador de número de diapositiva 7">
            <a:extLst>
              <a:ext uri="{FF2B5EF4-FFF2-40B4-BE49-F238E27FC236}">
                <a16:creationId xmlns:a16="http://schemas.microsoft.com/office/drawing/2014/main" id="{F967918C-7A65-D304-D9E2-806CE6F39181}"/>
              </a:ext>
            </a:extLst>
          </p:cNvPr>
          <p:cNvSpPr txBox="1"/>
          <p:nvPr/>
        </p:nvSpPr>
        <p:spPr>
          <a:xfrm>
            <a:off x="0" y="6667128"/>
            <a:ext cx="12191996" cy="1908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Sebastián Borreguero Fernández							TFM –</a:t>
            </a:r>
            <a:r>
              <a:rPr lang="es-E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Máster Universitario en Inteligencia Artificial</a:t>
            </a: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								</a:t>
            </a:r>
            <a:fld id="{BCCDD19D-D571-446A-AC0D-9E1A9F2495DA}" type="slidenum">
              <a:rPr sz="900"/>
              <a:t>14</a:t>
            </a:fld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		</a:t>
            </a:r>
          </a:p>
        </p:txBody>
      </p:sp>
      <p:sp>
        <p:nvSpPr>
          <p:cNvPr id="4" name="CuadroTexto 5">
            <a:extLst>
              <a:ext uri="{FF2B5EF4-FFF2-40B4-BE49-F238E27FC236}">
                <a16:creationId xmlns:a16="http://schemas.microsoft.com/office/drawing/2014/main" id="{8EE76FE4-6BDD-18A5-3DDD-135D90BE6222}"/>
              </a:ext>
            </a:extLst>
          </p:cNvPr>
          <p:cNvSpPr txBox="1"/>
          <p:nvPr/>
        </p:nvSpPr>
        <p:spPr>
          <a:xfrm>
            <a:off x="4" y="-1"/>
            <a:ext cx="12191996" cy="216000"/>
          </a:xfrm>
          <a:prstGeom prst="rect">
            <a:avLst/>
          </a:prstGeom>
          <a:solidFill>
            <a:srgbClr val="003366"/>
          </a:solidFill>
          <a:ln cap="flat">
            <a:solidFill>
              <a:srgbClr val="003366"/>
            </a:solidFill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Introducción</a:t>
            </a:r>
            <a:r>
              <a:rPr lang="es-ES" sz="1100" dirty="0">
                <a:solidFill>
                  <a:srgbClr val="E6B91E"/>
                </a:solidFill>
                <a:latin typeface="Trebuchet MS"/>
              </a:rPr>
              <a:t>			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Modelos</a:t>
            </a:r>
            <a:r>
              <a:rPr lang="es-ES" sz="1100" dirty="0">
                <a:solidFill>
                  <a:srgbClr val="F2F2F2"/>
                </a:solidFill>
                <a:latin typeface="Trebuchet MS"/>
              </a:rPr>
              <a:t>			</a:t>
            </a:r>
            <a:r>
              <a:rPr lang="es-ES" sz="1100" b="0" i="0" u="none" strike="noStrike" kern="1200" cap="none" spc="0" baseline="0" dirty="0">
                <a:solidFill>
                  <a:srgbClr val="E6B91E"/>
                </a:solidFill>
                <a:uFillTx/>
                <a:latin typeface="Trebuchet MS"/>
              </a:rPr>
              <a:t>Estudio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				Resultados			Conclusiones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3C95C36-B260-9448-2786-64B497B3D217}"/>
              </a:ext>
            </a:extLst>
          </p:cNvPr>
          <p:cNvSpPr/>
          <p:nvPr/>
        </p:nvSpPr>
        <p:spPr>
          <a:xfrm>
            <a:off x="1740346" y="2807893"/>
            <a:ext cx="904065" cy="476987"/>
          </a:xfrm>
          <a:prstGeom prst="ellipse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21E58AD-5C65-A449-66A1-7CFF82E3CCA2}"/>
              </a:ext>
            </a:extLst>
          </p:cNvPr>
          <p:cNvSpPr/>
          <p:nvPr/>
        </p:nvSpPr>
        <p:spPr>
          <a:xfrm>
            <a:off x="1740345" y="3229737"/>
            <a:ext cx="904065" cy="476987"/>
          </a:xfrm>
          <a:prstGeom prst="ellipse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872B5B2-BB7F-A717-A26F-0E28A2C217F1}"/>
              </a:ext>
            </a:extLst>
          </p:cNvPr>
          <p:cNvSpPr/>
          <p:nvPr/>
        </p:nvSpPr>
        <p:spPr>
          <a:xfrm>
            <a:off x="1711771" y="3978292"/>
            <a:ext cx="904065" cy="476987"/>
          </a:xfrm>
          <a:prstGeom prst="ellipse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326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FA588-6616-8957-7DD7-250BC048A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B7B1EB3-C454-BF10-CF8D-01D237021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365126"/>
            <a:ext cx="8316135" cy="501650"/>
          </a:xfrm>
        </p:spPr>
        <p:txBody>
          <a:bodyPr/>
          <a:lstStyle/>
          <a:p>
            <a:r>
              <a:rPr lang="es-ES" dirty="0">
                <a:solidFill>
                  <a:schemeClr val="tx2"/>
                </a:solidFill>
              </a:rPr>
              <a:t>Evaluación directa y </a:t>
            </a:r>
            <a:r>
              <a:rPr lang="es-ES" dirty="0" err="1">
                <a:solidFill>
                  <a:schemeClr val="tx2"/>
                </a:solidFill>
              </a:rPr>
              <a:t>autoregresiva</a:t>
            </a:r>
            <a:endParaRPr lang="es-ES" dirty="0">
              <a:solidFill>
                <a:schemeClr val="tx2"/>
              </a:solidFill>
            </a:endParaRPr>
          </a:p>
        </p:txBody>
      </p:sp>
      <p:sp>
        <p:nvSpPr>
          <p:cNvPr id="2" name="Marcador de número de diapositiva 7">
            <a:extLst>
              <a:ext uri="{FF2B5EF4-FFF2-40B4-BE49-F238E27FC236}">
                <a16:creationId xmlns:a16="http://schemas.microsoft.com/office/drawing/2014/main" id="{31CC9107-21AB-FA67-874C-C2A7EE702568}"/>
              </a:ext>
            </a:extLst>
          </p:cNvPr>
          <p:cNvSpPr txBox="1"/>
          <p:nvPr/>
        </p:nvSpPr>
        <p:spPr>
          <a:xfrm>
            <a:off x="0" y="6667128"/>
            <a:ext cx="12191996" cy="1908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Sebastián Borreguero Fernández							TFM –</a:t>
            </a:r>
            <a:r>
              <a:rPr lang="es-E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Máster Universitario en Inteligencia Artificial</a:t>
            </a: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								</a:t>
            </a:r>
            <a:fld id="{BCCDD19D-D571-446A-AC0D-9E1A9F2495DA}" type="slidenum">
              <a:rPr sz="900"/>
              <a:t>15</a:t>
            </a:fld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		</a:t>
            </a:r>
          </a:p>
        </p:txBody>
      </p:sp>
      <p:sp>
        <p:nvSpPr>
          <p:cNvPr id="5" name="Marcador de contenido 7">
            <a:extLst>
              <a:ext uri="{FF2B5EF4-FFF2-40B4-BE49-F238E27FC236}">
                <a16:creationId xmlns:a16="http://schemas.microsoft.com/office/drawing/2014/main" id="{BA8D356B-EE1D-39E0-A3D9-A27069D83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629" y="1440636"/>
            <a:ext cx="5415422" cy="712014"/>
          </a:xfrm>
        </p:spPr>
        <p:txBody>
          <a:bodyPr>
            <a:normAutofit/>
          </a:bodyPr>
          <a:lstStyle/>
          <a:p>
            <a:r>
              <a:rPr lang="es-ES" sz="1600" b="1" dirty="0"/>
              <a:t>Dos mejores resultados de cada modelo</a:t>
            </a:r>
            <a:endParaRPr lang="es-ES" dirty="0"/>
          </a:p>
          <a:p>
            <a:pPr lvl="1"/>
            <a:endParaRPr lang="es-ES" sz="1200" dirty="0"/>
          </a:p>
          <a:p>
            <a:pPr lvl="1"/>
            <a:endParaRPr lang="es-ES" dirty="0"/>
          </a:p>
        </p:txBody>
      </p:sp>
      <p:sp>
        <p:nvSpPr>
          <p:cNvPr id="6" name="Marcador de contenido 7">
            <a:extLst>
              <a:ext uri="{FF2B5EF4-FFF2-40B4-BE49-F238E27FC236}">
                <a16:creationId xmlns:a16="http://schemas.microsoft.com/office/drawing/2014/main" id="{076BC402-1B5D-99C6-46C1-C93D7BF61E73}"/>
              </a:ext>
            </a:extLst>
          </p:cNvPr>
          <p:cNvSpPr txBox="1">
            <a:spLocks/>
          </p:cNvSpPr>
          <p:nvPr/>
        </p:nvSpPr>
        <p:spPr>
          <a:xfrm>
            <a:off x="1080629" y="2364561"/>
            <a:ext cx="6377446" cy="1150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Helvetica" panose="020B0604020202020204" pitchFamily="2" charset="0"/>
              <a:buChar char="►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291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3275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9013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b="1" dirty="0"/>
              <a:t>Predicción directa</a:t>
            </a:r>
          </a:p>
          <a:p>
            <a:pPr lvl="1"/>
            <a:r>
              <a:rPr lang="es-ES" dirty="0"/>
              <a:t>Usa siempre datos reales como entrada. </a:t>
            </a:r>
          </a:p>
          <a:p>
            <a:pPr lvl="1"/>
            <a:r>
              <a:rPr lang="es-ES" dirty="0"/>
              <a:t>Sin propagación de errores.</a:t>
            </a:r>
          </a:p>
          <a:p>
            <a:pPr lvl="1"/>
            <a:endParaRPr lang="es-ES" sz="1200" dirty="0"/>
          </a:p>
          <a:p>
            <a:pPr lvl="1"/>
            <a:endParaRPr lang="es-ES" dirty="0"/>
          </a:p>
        </p:txBody>
      </p:sp>
      <p:sp>
        <p:nvSpPr>
          <p:cNvPr id="9" name="Marcador de contenido 7">
            <a:extLst>
              <a:ext uri="{FF2B5EF4-FFF2-40B4-BE49-F238E27FC236}">
                <a16:creationId xmlns:a16="http://schemas.microsoft.com/office/drawing/2014/main" id="{BD0C070E-B554-A8FE-5D1F-07E3DDED95B2}"/>
              </a:ext>
            </a:extLst>
          </p:cNvPr>
          <p:cNvSpPr txBox="1">
            <a:spLocks/>
          </p:cNvSpPr>
          <p:nvPr/>
        </p:nvSpPr>
        <p:spPr>
          <a:xfrm>
            <a:off x="1080629" y="3787882"/>
            <a:ext cx="6377446" cy="1150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Helvetica" panose="020B0604020202020204" pitchFamily="2" charset="0"/>
              <a:buChar char="►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291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3275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9013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b="1" dirty="0"/>
              <a:t>Predicción autorregresiva (Despliegue real)</a:t>
            </a:r>
          </a:p>
          <a:p>
            <a:pPr lvl="1"/>
            <a:r>
              <a:rPr lang="es-ES" dirty="0"/>
              <a:t>Reutiliza predicciones pasadas como nuevas entradas. </a:t>
            </a:r>
          </a:p>
          <a:p>
            <a:pPr lvl="1"/>
            <a:r>
              <a:rPr lang="es-ES" dirty="0"/>
              <a:t>Puede acumular errores.</a:t>
            </a:r>
            <a:endParaRPr lang="es-ES" sz="1200" dirty="0"/>
          </a:p>
          <a:p>
            <a:pPr lvl="1"/>
            <a:endParaRPr lang="es-E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BDCAC1-1D88-B070-E7AA-2161523C8840}"/>
              </a:ext>
            </a:extLst>
          </p:cNvPr>
          <p:cNvSpPr txBox="1"/>
          <p:nvPr/>
        </p:nvSpPr>
        <p:spPr>
          <a:xfrm>
            <a:off x="4508895" y="5861373"/>
            <a:ext cx="31742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000" b="1" dirty="0"/>
              <a:t>MAE, RMSE</a:t>
            </a:r>
            <a:endParaRPr lang="es-ES" sz="20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02A543E-9BE7-F6E5-B321-C5716FC10B93}"/>
              </a:ext>
            </a:extLst>
          </p:cNvPr>
          <p:cNvGrpSpPr/>
          <p:nvPr/>
        </p:nvGrpSpPr>
        <p:grpSpPr>
          <a:xfrm>
            <a:off x="6292072" y="2118940"/>
            <a:ext cx="3947707" cy="1436837"/>
            <a:chOff x="6292072" y="2118940"/>
            <a:chExt cx="3947707" cy="143683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C4A62CC-CCFC-2C79-74A1-1DD40397CACB}"/>
                </a:ext>
              </a:extLst>
            </p:cNvPr>
            <p:cNvSpPr/>
            <p:nvPr/>
          </p:nvSpPr>
          <p:spPr>
            <a:xfrm>
              <a:off x="6292072" y="2233186"/>
              <a:ext cx="600075" cy="87589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sz="1100" dirty="0">
                  <a:solidFill>
                    <a:schemeClr val="tx1"/>
                  </a:solidFill>
                </a:rPr>
                <a:t>Datos reales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06484E9-F0C2-5FCF-7536-B3991890E302}"/>
                </a:ext>
              </a:extLst>
            </p:cNvPr>
            <p:cNvSpPr/>
            <p:nvPr/>
          </p:nvSpPr>
          <p:spPr>
            <a:xfrm>
              <a:off x="7492222" y="2118940"/>
              <a:ext cx="600075" cy="110438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Modelo de predicción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6085556-6BD0-2654-9970-3603495E86DC}"/>
                </a:ext>
              </a:extLst>
            </p:cNvPr>
            <p:cNvSpPr/>
            <p:nvPr/>
          </p:nvSpPr>
          <p:spPr>
            <a:xfrm>
              <a:off x="8692372" y="2177163"/>
              <a:ext cx="780241" cy="99961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sz="1000" dirty="0">
                  <a:solidFill>
                    <a:schemeClr val="tx1"/>
                  </a:solidFill>
                </a:rPr>
                <a:t>Predicción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DA83618-37BA-36F1-AE8A-170461FF48EF}"/>
                </a:ext>
              </a:extLst>
            </p:cNvPr>
            <p:cNvCxnSpPr>
              <a:stCxn id="13" idx="3"/>
              <a:endCxn id="14" idx="1"/>
            </p:cNvCxnSpPr>
            <p:nvPr/>
          </p:nvCxnSpPr>
          <p:spPr>
            <a:xfrm>
              <a:off x="6892147" y="2671133"/>
              <a:ext cx="60007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1914314-B944-ED9F-2853-495E1924B608}"/>
                </a:ext>
              </a:extLst>
            </p:cNvPr>
            <p:cNvCxnSpPr>
              <a:cxnSpLocks/>
              <a:stCxn id="14" idx="3"/>
              <a:endCxn id="19" idx="1"/>
            </p:cNvCxnSpPr>
            <p:nvPr/>
          </p:nvCxnSpPr>
          <p:spPr>
            <a:xfrm>
              <a:off x="8092297" y="2671134"/>
              <a:ext cx="600075" cy="58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F49B0A7-EBC1-3ED4-891C-DB65593C1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83393" y="2890877"/>
              <a:ext cx="956386" cy="6649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04D3E20-8E74-CE80-BB7D-399CA99ECA69}"/>
              </a:ext>
            </a:extLst>
          </p:cNvPr>
          <p:cNvGrpSpPr/>
          <p:nvPr/>
        </p:nvGrpSpPr>
        <p:grpSpPr>
          <a:xfrm>
            <a:off x="7449359" y="3671700"/>
            <a:ext cx="3851384" cy="1436837"/>
            <a:chOff x="7449359" y="3671700"/>
            <a:chExt cx="3851384" cy="143683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33DC134-3F1E-362F-D412-EB52B7AF1205}"/>
                </a:ext>
              </a:extLst>
            </p:cNvPr>
            <p:cNvSpPr/>
            <p:nvPr/>
          </p:nvSpPr>
          <p:spPr>
            <a:xfrm>
              <a:off x="7449359" y="3785946"/>
              <a:ext cx="600075" cy="87589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sz="1100" dirty="0">
                  <a:solidFill>
                    <a:schemeClr val="tx1"/>
                  </a:solidFill>
                </a:rPr>
                <a:t>Datos reales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12F46D5-9137-35AC-D8EB-DE2B52144ABF}"/>
                </a:ext>
              </a:extLst>
            </p:cNvPr>
            <p:cNvSpPr/>
            <p:nvPr/>
          </p:nvSpPr>
          <p:spPr>
            <a:xfrm>
              <a:off x="8649509" y="3671700"/>
              <a:ext cx="600075" cy="110438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Modelo de predicción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BFE0072-9488-3134-BF01-6747671F4EFD}"/>
                </a:ext>
              </a:extLst>
            </p:cNvPr>
            <p:cNvSpPr/>
            <p:nvPr/>
          </p:nvSpPr>
          <p:spPr>
            <a:xfrm>
              <a:off x="9849659" y="3724088"/>
              <a:ext cx="780241" cy="99961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sz="1000" dirty="0">
                  <a:solidFill>
                    <a:schemeClr val="tx1"/>
                  </a:solidFill>
                </a:rPr>
                <a:t>Predicción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32F2E44-37D8-1CDD-96C4-8089D338C076}"/>
                </a:ext>
              </a:extLst>
            </p:cNvPr>
            <p:cNvCxnSpPr>
              <a:cxnSpLocks/>
              <a:stCxn id="16" idx="3"/>
              <a:endCxn id="17" idx="1"/>
            </p:cNvCxnSpPr>
            <p:nvPr/>
          </p:nvCxnSpPr>
          <p:spPr>
            <a:xfrm>
              <a:off x="8049434" y="4223893"/>
              <a:ext cx="60007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9BE48BB-580E-CECB-3DC8-B69DF0035A84}"/>
                </a:ext>
              </a:extLst>
            </p:cNvPr>
            <p:cNvCxnSpPr>
              <a:cxnSpLocks/>
              <a:stCxn id="17" idx="3"/>
              <a:endCxn id="18" idx="1"/>
            </p:cNvCxnSpPr>
            <p:nvPr/>
          </p:nvCxnSpPr>
          <p:spPr>
            <a:xfrm>
              <a:off x="9249584" y="4223894"/>
              <a:ext cx="6000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D3DFDF7-5541-D358-CC97-CE59E82CEE2E}"/>
                </a:ext>
              </a:extLst>
            </p:cNvPr>
            <p:cNvSpPr/>
            <p:nvPr/>
          </p:nvSpPr>
          <p:spPr>
            <a:xfrm>
              <a:off x="8238810" y="4151893"/>
              <a:ext cx="144000" cy="144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74574045-A99A-EB13-711B-E35B399436CF}"/>
                </a:ext>
              </a:extLst>
            </p:cNvPr>
            <p:cNvCxnSpPr>
              <a:cxnSpLocks/>
              <a:endCxn id="34" idx="4"/>
            </p:cNvCxnSpPr>
            <p:nvPr/>
          </p:nvCxnSpPr>
          <p:spPr>
            <a:xfrm rot="10800000" flipV="1">
              <a:off x="8310811" y="4223893"/>
              <a:ext cx="1230065" cy="72000"/>
            </a:xfrm>
            <a:prstGeom prst="bentConnector4">
              <a:avLst>
                <a:gd name="adj1" fmla="val -162"/>
                <a:gd name="adj2" fmla="val 90256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A0711C6-F275-1C21-C2B6-CCC139A22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44357" y="4443637"/>
              <a:ext cx="956386" cy="664900"/>
            </a:xfrm>
            <a:prstGeom prst="rect">
              <a:avLst/>
            </a:prstGeom>
          </p:spPr>
        </p:pic>
      </p:grpSp>
      <p:sp>
        <p:nvSpPr>
          <p:cNvPr id="52" name="CuadroTexto 5">
            <a:extLst>
              <a:ext uri="{FF2B5EF4-FFF2-40B4-BE49-F238E27FC236}">
                <a16:creationId xmlns:a16="http://schemas.microsoft.com/office/drawing/2014/main" id="{CBAD0FD3-2ACA-22BC-3239-00CC21A12407}"/>
              </a:ext>
            </a:extLst>
          </p:cNvPr>
          <p:cNvSpPr txBox="1"/>
          <p:nvPr/>
        </p:nvSpPr>
        <p:spPr>
          <a:xfrm>
            <a:off x="4" y="-1"/>
            <a:ext cx="12191996" cy="216000"/>
          </a:xfrm>
          <a:prstGeom prst="rect">
            <a:avLst/>
          </a:prstGeom>
          <a:solidFill>
            <a:srgbClr val="003366"/>
          </a:solidFill>
          <a:ln cap="flat">
            <a:solidFill>
              <a:srgbClr val="003366"/>
            </a:solidFill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Introducción</a:t>
            </a:r>
            <a:r>
              <a:rPr lang="es-ES" sz="1100" dirty="0">
                <a:solidFill>
                  <a:srgbClr val="E6B91E"/>
                </a:solidFill>
                <a:latin typeface="Trebuchet MS"/>
              </a:rPr>
              <a:t>			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Modelos</a:t>
            </a:r>
            <a:r>
              <a:rPr lang="es-ES" sz="1100" dirty="0">
                <a:solidFill>
                  <a:srgbClr val="F2F2F2"/>
                </a:solidFill>
                <a:latin typeface="Trebuchet MS"/>
              </a:rPr>
              <a:t>			</a:t>
            </a:r>
            <a:r>
              <a:rPr lang="es-ES" sz="1100" b="0" i="0" u="none" strike="noStrike" kern="1200" cap="none" spc="0" baseline="0" dirty="0">
                <a:solidFill>
                  <a:srgbClr val="E6B91E"/>
                </a:solidFill>
                <a:uFillTx/>
                <a:latin typeface="Trebuchet MS"/>
              </a:rPr>
              <a:t>Estudio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				Resultados			Conclusiones</a:t>
            </a:r>
          </a:p>
        </p:txBody>
      </p:sp>
    </p:spTree>
    <p:extLst>
      <p:ext uri="{BB962C8B-B14F-4D97-AF65-F5344CB8AC3E}">
        <p14:creationId xmlns:p14="http://schemas.microsoft.com/office/powerpoint/2010/main" val="229675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9" grpId="0" build="allAtOnce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6C484-35C9-12C2-5F71-E06F5D417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FD6B4EF-650F-1E06-4AF4-CF80A9093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365126"/>
            <a:ext cx="8316135" cy="501650"/>
          </a:xfrm>
        </p:spPr>
        <p:txBody>
          <a:bodyPr/>
          <a:lstStyle/>
          <a:p>
            <a:r>
              <a:rPr lang="es-ES" dirty="0">
                <a:solidFill>
                  <a:schemeClr val="tx2"/>
                </a:solidFill>
              </a:rPr>
              <a:t>Evaluación modelo 1 head</a:t>
            </a:r>
          </a:p>
        </p:txBody>
      </p:sp>
      <p:sp>
        <p:nvSpPr>
          <p:cNvPr id="2" name="Marcador de número de diapositiva 7">
            <a:extLst>
              <a:ext uri="{FF2B5EF4-FFF2-40B4-BE49-F238E27FC236}">
                <a16:creationId xmlns:a16="http://schemas.microsoft.com/office/drawing/2014/main" id="{68FE2F83-559A-A6CF-9617-AA69F5659051}"/>
              </a:ext>
            </a:extLst>
          </p:cNvPr>
          <p:cNvSpPr txBox="1"/>
          <p:nvPr/>
        </p:nvSpPr>
        <p:spPr>
          <a:xfrm>
            <a:off x="0" y="6667128"/>
            <a:ext cx="12191996" cy="1908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Sebastián Borreguero Fernández							TFM –</a:t>
            </a:r>
            <a:r>
              <a:rPr lang="es-E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Máster Universitario en Inteligencia Artificial</a:t>
            </a: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								</a:t>
            </a:r>
            <a:fld id="{BCCDD19D-D571-446A-AC0D-9E1A9F2495DA}" type="slidenum">
              <a:rPr sz="900"/>
              <a:t>16</a:t>
            </a:fld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		</a:t>
            </a:r>
          </a:p>
        </p:txBody>
      </p:sp>
      <p:sp>
        <p:nvSpPr>
          <p:cNvPr id="4" name="CuadroTexto 5">
            <a:extLst>
              <a:ext uri="{FF2B5EF4-FFF2-40B4-BE49-F238E27FC236}">
                <a16:creationId xmlns:a16="http://schemas.microsoft.com/office/drawing/2014/main" id="{676CFFE3-A68D-8019-B5D5-B6C4D134F0F0}"/>
              </a:ext>
            </a:extLst>
          </p:cNvPr>
          <p:cNvSpPr txBox="1"/>
          <p:nvPr/>
        </p:nvSpPr>
        <p:spPr>
          <a:xfrm>
            <a:off x="4" y="-1"/>
            <a:ext cx="12191996" cy="216000"/>
          </a:xfrm>
          <a:prstGeom prst="rect">
            <a:avLst/>
          </a:prstGeom>
          <a:solidFill>
            <a:srgbClr val="003366"/>
          </a:solidFill>
          <a:ln cap="flat">
            <a:solidFill>
              <a:srgbClr val="003366"/>
            </a:solidFill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Introducción</a:t>
            </a:r>
            <a:r>
              <a:rPr lang="es-ES" sz="1100" dirty="0">
                <a:solidFill>
                  <a:srgbClr val="E6B91E"/>
                </a:solidFill>
                <a:latin typeface="Trebuchet MS"/>
              </a:rPr>
              <a:t>			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Modelos</a:t>
            </a:r>
            <a:r>
              <a:rPr lang="es-ES" sz="1100" dirty="0">
                <a:solidFill>
                  <a:srgbClr val="F2F2F2"/>
                </a:solidFill>
                <a:latin typeface="Trebuchet MS"/>
              </a:rPr>
              <a:t>			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Estudio				</a:t>
            </a:r>
            <a:r>
              <a:rPr lang="es-ES" sz="1100" b="0" i="0" u="none" strike="noStrike" kern="1200" cap="none" spc="0" baseline="0" dirty="0">
                <a:solidFill>
                  <a:srgbClr val="E6B91E"/>
                </a:solidFill>
                <a:uFillTx/>
                <a:latin typeface="Trebuchet MS"/>
              </a:rPr>
              <a:t>Resultados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			Conclusiones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EA6B48-48CA-5429-B8F5-ABD911802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68" y="980567"/>
            <a:ext cx="5996278" cy="51498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B84455-BD46-FE6B-00A2-A76931DA2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35" y="1085363"/>
            <a:ext cx="5639248" cy="55304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76D3D3-9941-328D-0941-5B49202BB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2217" y="1154823"/>
            <a:ext cx="5781698" cy="47492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0363404-4A39-4EBF-7650-990C72B89CF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13187"/>
          <a:stretch>
            <a:fillRect/>
          </a:stretch>
        </p:blipFill>
        <p:spPr>
          <a:xfrm>
            <a:off x="3952136" y="1265519"/>
            <a:ext cx="5121378" cy="53915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FD88381-0B63-BA0B-F55E-6BEC5249D52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20324"/>
          <a:stretch>
            <a:fillRect/>
          </a:stretch>
        </p:blipFill>
        <p:spPr>
          <a:xfrm>
            <a:off x="5519408" y="1275568"/>
            <a:ext cx="5347281" cy="51428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4BC68BC-F6D2-185B-FF0D-79A5FEC4C13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5202"/>
          <a:stretch>
            <a:fillRect/>
          </a:stretch>
        </p:blipFill>
        <p:spPr>
          <a:xfrm>
            <a:off x="6512825" y="1326408"/>
            <a:ext cx="5195929" cy="514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3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C4960-1D78-6BDB-9382-E12BE73DC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02ED996-F26B-EFAC-74BC-6252ED712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365126"/>
            <a:ext cx="8316135" cy="501650"/>
          </a:xfrm>
        </p:spPr>
        <p:txBody>
          <a:bodyPr/>
          <a:lstStyle/>
          <a:p>
            <a:r>
              <a:rPr lang="es-ES" dirty="0">
                <a:solidFill>
                  <a:schemeClr val="tx2"/>
                </a:solidFill>
              </a:rPr>
              <a:t>Evaluación modelo 1 head</a:t>
            </a:r>
          </a:p>
        </p:txBody>
      </p:sp>
      <p:sp>
        <p:nvSpPr>
          <p:cNvPr id="2" name="Marcador de número de diapositiva 7">
            <a:extLst>
              <a:ext uri="{FF2B5EF4-FFF2-40B4-BE49-F238E27FC236}">
                <a16:creationId xmlns:a16="http://schemas.microsoft.com/office/drawing/2014/main" id="{20A911DB-93F8-8BB1-AB8C-9D10FA01CA20}"/>
              </a:ext>
            </a:extLst>
          </p:cNvPr>
          <p:cNvSpPr txBox="1"/>
          <p:nvPr/>
        </p:nvSpPr>
        <p:spPr>
          <a:xfrm>
            <a:off x="0" y="6667128"/>
            <a:ext cx="12191996" cy="1908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Sebastián Borreguero Fernández							TFM –</a:t>
            </a:r>
            <a:r>
              <a:rPr lang="es-E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Máster Universitario en Inteligencia Artificial</a:t>
            </a: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								</a:t>
            </a:r>
            <a:fld id="{BCCDD19D-D571-446A-AC0D-9E1A9F2495DA}" type="slidenum">
              <a:rPr sz="900"/>
              <a:t>17</a:t>
            </a:fld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		</a:t>
            </a:r>
          </a:p>
        </p:txBody>
      </p:sp>
      <p:sp>
        <p:nvSpPr>
          <p:cNvPr id="4" name="CuadroTexto 5">
            <a:extLst>
              <a:ext uri="{FF2B5EF4-FFF2-40B4-BE49-F238E27FC236}">
                <a16:creationId xmlns:a16="http://schemas.microsoft.com/office/drawing/2014/main" id="{B8C183F4-2AD8-3A1C-695D-259F43FBACC1}"/>
              </a:ext>
            </a:extLst>
          </p:cNvPr>
          <p:cNvSpPr txBox="1"/>
          <p:nvPr/>
        </p:nvSpPr>
        <p:spPr>
          <a:xfrm>
            <a:off x="4" y="-1"/>
            <a:ext cx="12191996" cy="216000"/>
          </a:xfrm>
          <a:prstGeom prst="rect">
            <a:avLst/>
          </a:prstGeom>
          <a:solidFill>
            <a:srgbClr val="003366"/>
          </a:solidFill>
          <a:ln cap="flat">
            <a:solidFill>
              <a:srgbClr val="003366"/>
            </a:solidFill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Introducción</a:t>
            </a:r>
            <a:r>
              <a:rPr lang="es-ES" sz="1100" dirty="0">
                <a:solidFill>
                  <a:srgbClr val="E6B91E"/>
                </a:solidFill>
                <a:latin typeface="Trebuchet MS"/>
              </a:rPr>
              <a:t>			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Modelos</a:t>
            </a:r>
            <a:r>
              <a:rPr lang="es-ES" sz="1100" dirty="0">
                <a:solidFill>
                  <a:srgbClr val="F2F2F2"/>
                </a:solidFill>
                <a:latin typeface="Trebuchet MS"/>
              </a:rPr>
              <a:t>			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Estudio				</a:t>
            </a:r>
            <a:r>
              <a:rPr lang="es-ES" sz="1100" b="0" i="0" u="none" strike="noStrike" kern="1200" cap="none" spc="0" baseline="0" dirty="0">
                <a:solidFill>
                  <a:srgbClr val="E6B91E"/>
                </a:solidFill>
                <a:uFillTx/>
                <a:latin typeface="Trebuchet MS"/>
              </a:rPr>
              <a:t>Resultados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			Conclusiones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156D52-4E33-EA14-F322-EED7D57D0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10" y="1015903"/>
            <a:ext cx="6582694" cy="388674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0F47F86-AADF-B8FE-BB83-A95A119E68CF}"/>
              </a:ext>
            </a:extLst>
          </p:cNvPr>
          <p:cNvSpPr/>
          <p:nvPr/>
        </p:nvSpPr>
        <p:spPr>
          <a:xfrm>
            <a:off x="409575" y="2499373"/>
            <a:ext cx="6332869" cy="1051461"/>
          </a:xfrm>
          <a:prstGeom prst="ellipse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0473224-8A6D-D6B1-C52B-29800C8D5FD9}"/>
              </a:ext>
            </a:extLst>
          </p:cNvPr>
          <p:cNvSpPr/>
          <p:nvPr/>
        </p:nvSpPr>
        <p:spPr>
          <a:xfrm>
            <a:off x="409575" y="3175279"/>
            <a:ext cx="6332869" cy="1175459"/>
          </a:xfrm>
          <a:prstGeom prst="ellipse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4" name="Picture 23" descr="A graph of a graph&#10;&#10;AI-generated content may be incorrect.">
            <a:extLst>
              <a:ext uri="{FF2B5EF4-FFF2-40B4-BE49-F238E27FC236}">
                <a16:creationId xmlns:a16="http://schemas.microsoft.com/office/drawing/2014/main" id="{532C3E6F-26BF-336D-2CC4-D2516CF19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559" y="2863937"/>
            <a:ext cx="7494437" cy="3760973"/>
          </a:xfrm>
          <a:prstGeom prst="rect">
            <a:avLst/>
          </a:prstGeom>
        </p:spPr>
      </p:pic>
      <p:pic>
        <p:nvPicPr>
          <p:cNvPr id="21" name="Picture 20" descr="A graph of a graph&#10;&#10;AI-generated content may be incorrect.">
            <a:extLst>
              <a:ext uri="{FF2B5EF4-FFF2-40B4-BE49-F238E27FC236}">
                <a16:creationId xmlns:a16="http://schemas.microsoft.com/office/drawing/2014/main" id="{C44F62B4-83C0-9988-116F-0B90092EA5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097"/>
            <a:ext cx="7309359" cy="374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34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73858-E9CB-2DC3-21CA-A893FF8A9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B8A5A61-8DED-E4BA-A93F-5F4FD28FC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365126"/>
            <a:ext cx="8316135" cy="501650"/>
          </a:xfrm>
        </p:spPr>
        <p:txBody>
          <a:bodyPr/>
          <a:lstStyle/>
          <a:p>
            <a:r>
              <a:rPr lang="es-ES" dirty="0">
                <a:solidFill>
                  <a:schemeClr val="tx2"/>
                </a:solidFill>
              </a:rPr>
              <a:t>Evaluación modelo 1 head</a:t>
            </a:r>
          </a:p>
        </p:txBody>
      </p:sp>
      <p:sp>
        <p:nvSpPr>
          <p:cNvPr id="2" name="Marcador de número de diapositiva 7">
            <a:extLst>
              <a:ext uri="{FF2B5EF4-FFF2-40B4-BE49-F238E27FC236}">
                <a16:creationId xmlns:a16="http://schemas.microsoft.com/office/drawing/2014/main" id="{6889909D-C898-7BEC-B11B-DC17BB8DC13B}"/>
              </a:ext>
            </a:extLst>
          </p:cNvPr>
          <p:cNvSpPr txBox="1"/>
          <p:nvPr/>
        </p:nvSpPr>
        <p:spPr>
          <a:xfrm>
            <a:off x="0" y="6667128"/>
            <a:ext cx="12191996" cy="1908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Sebastián Borreguero Fernández							TFM –</a:t>
            </a:r>
            <a:r>
              <a:rPr lang="es-E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Máster Universitario en Inteligencia Artificial</a:t>
            </a: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								</a:t>
            </a:r>
            <a:fld id="{BCCDD19D-D571-446A-AC0D-9E1A9F2495DA}" type="slidenum">
              <a:rPr sz="900"/>
              <a:t>18</a:t>
            </a:fld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		</a:t>
            </a:r>
          </a:p>
        </p:txBody>
      </p:sp>
      <p:sp>
        <p:nvSpPr>
          <p:cNvPr id="4" name="CuadroTexto 5">
            <a:extLst>
              <a:ext uri="{FF2B5EF4-FFF2-40B4-BE49-F238E27FC236}">
                <a16:creationId xmlns:a16="http://schemas.microsoft.com/office/drawing/2014/main" id="{955EA934-E09B-1FBC-EEF9-BAF905DFA21E}"/>
              </a:ext>
            </a:extLst>
          </p:cNvPr>
          <p:cNvSpPr txBox="1"/>
          <p:nvPr/>
        </p:nvSpPr>
        <p:spPr>
          <a:xfrm>
            <a:off x="4" y="-1"/>
            <a:ext cx="12191996" cy="216000"/>
          </a:xfrm>
          <a:prstGeom prst="rect">
            <a:avLst/>
          </a:prstGeom>
          <a:solidFill>
            <a:srgbClr val="003366"/>
          </a:solidFill>
          <a:ln cap="flat">
            <a:solidFill>
              <a:srgbClr val="003366"/>
            </a:solidFill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Introducción</a:t>
            </a:r>
            <a:r>
              <a:rPr lang="es-ES" sz="1100" dirty="0">
                <a:solidFill>
                  <a:srgbClr val="E6B91E"/>
                </a:solidFill>
                <a:latin typeface="Trebuchet MS"/>
              </a:rPr>
              <a:t>			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Modelos</a:t>
            </a:r>
            <a:r>
              <a:rPr lang="es-ES" sz="1100" dirty="0">
                <a:solidFill>
                  <a:srgbClr val="F2F2F2"/>
                </a:solidFill>
                <a:latin typeface="Trebuchet MS"/>
              </a:rPr>
              <a:t>			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Estudio				</a:t>
            </a:r>
            <a:r>
              <a:rPr lang="es-ES" sz="1100" b="0" i="0" u="none" strike="noStrike" kern="1200" cap="none" spc="0" baseline="0" dirty="0">
                <a:solidFill>
                  <a:srgbClr val="E6B91E"/>
                </a:solidFill>
                <a:uFillTx/>
                <a:latin typeface="Trebuchet MS"/>
              </a:rPr>
              <a:t>Resultados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			Conclusiones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F9EACE-75D0-C2C0-D230-C8FF31790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728" y="972232"/>
            <a:ext cx="6487430" cy="1895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BC8319-0A78-91CC-5B72-E08E4D1A4AFD}"/>
              </a:ext>
            </a:extLst>
          </p:cNvPr>
          <p:cNvSpPr txBox="1"/>
          <p:nvPr/>
        </p:nvSpPr>
        <p:spPr>
          <a:xfrm>
            <a:off x="1191199" y="1776269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Stacked</a:t>
            </a:r>
            <a:r>
              <a:rPr lang="es-ES" dirty="0"/>
              <a:t> LSTM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2D2080-5393-750D-2B0D-0184613A15F5}"/>
              </a:ext>
            </a:extLst>
          </p:cNvPr>
          <p:cNvSpPr txBox="1"/>
          <p:nvPr/>
        </p:nvSpPr>
        <p:spPr>
          <a:xfrm>
            <a:off x="1191199" y="3529666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LSTM + CNN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9C6FB2-4432-08C5-4B6E-4873B01B7AF7}"/>
              </a:ext>
            </a:extLst>
          </p:cNvPr>
          <p:cNvSpPr txBox="1"/>
          <p:nvPr/>
        </p:nvSpPr>
        <p:spPr>
          <a:xfrm>
            <a:off x="1191199" y="5568272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CNN + LSTM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7D737F-8339-70B3-4185-6CBAEDEE4416}"/>
              </a:ext>
            </a:extLst>
          </p:cNvPr>
          <p:cNvGrpSpPr/>
          <p:nvPr/>
        </p:nvGrpSpPr>
        <p:grpSpPr>
          <a:xfrm>
            <a:off x="3229972" y="2858033"/>
            <a:ext cx="6639852" cy="1980715"/>
            <a:chOff x="2776074" y="2200103"/>
            <a:chExt cx="6639852" cy="198071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2CA601F-CEF6-AEA8-2B87-7FE469F01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26950"/>
            <a:stretch>
              <a:fillRect/>
            </a:stretch>
          </p:blipFill>
          <p:spPr>
            <a:xfrm>
              <a:off x="2776074" y="2200103"/>
              <a:ext cx="6639852" cy="179542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7E29283-4E8F-67C5-EC71-58296E37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72390" b="-2979"/>
            <a:stretch>
              <a:fillRect/>
            </a:stretch>
          </p:blipFill>
          <p:spPr>
            <a:xfrm>
              <a:off x="2776074" y="3429000"/>
              <a:ext cx="6639852" cy="751818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0EA37DF-C59B-890A-3AC6-C2E01E08A0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287" b="-1"/>
          <a:stretch>
            <a:fillRect/>
          </a:stretch>
        </p:blipFill>
        <p:spPr>
          <a:xfrm>
            <a:off x="3289606" y="4781550"/>
            <a:ext cx="6458851" cy="182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17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66D40-B5CC-0CDA-48E2-7A0231B31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EBB2547-6903-063E-001D-AD5A481B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365126"/>
            <a:ext cx="8316135" cy="501650"/>
          </a:xfrm>
        </p:spPr>
        <p:txBody>
          <a:bodyPr/>
          <a:lstStyle/>
          <a:p>
            <a:r>
              <a:rPr lang="es-ES" dirty="0">
                <a:solidFill>
                  <a:schemeClr val="tx2"/>
                </a:solidFill>
              </a:rPr>
              <a:t>Evaluación modelo 1 head</a:t>
            </a:r>
          </a:p>
        </p:txBody>
      </p:sp>
      <p:sp>
        <p:nvSpPr>
          <p:cNvPr id="2" name="Marcador de número de diapositiva 7">
            <a:extLst>
              <a:ext uri="{FF2B5EF4-FFF2-40B4-BE49-F238E27FC236}">
                <a16:creationId xmlns:a16="http://schemas.microsoft.com/office/drawing/2014/main" id="{4DF3620D-E9C5-BB2B-7D67-E8C406597C87}"/>
              </a:ext>
            </a:extLst>
          </p:cNvPr>
          <p:cNvSpPr txBox="1"/>
          <p:nvPr/>
        </p:nvSpPr>
        <p:spPr>
          <a:xfrm>
            <a:off x="0" y="6667128"/>
            <a:ext cx="12191996" cy="1908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Sebastián Borreguero Fernández							TFM –</a:t>
            </a:r>
            <a:r>
              <a:rPr lang="es-E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Máster Universitario en Inteligencia Artificial</a:t>
            </a: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								</a:t>
            </a:r>
            <a:fld id="{BCCDD19D-D571-446A-AC0D-9E1A9F2495DA}" type="slidenum">
              <a:rPr sz="900"/>
              <a:t>19</a:t>
            </a:fld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		</a:t>
            </a:r>
          </a:p>
        </p:txBody>
      </p:sp>
      <p:sp>
        <p:nvSpPr>
          <p:cNvPr id="4" name="CuadroTexto 5">
            <a:extLst>
              <a:ext uri="{FF2B5EF4-FFF2-40B4-BE49-F238E27FC236}">
                <a16:creationId xmlns:a16="http://schemas.microsoft.com/office/drawing/2014/main" id="{FA7D3588-1051-ABE5-0015-13BE3F467C90}"/>
              </a:ext>
            </a:extLst>
          </p:cNvPr>
          <p:cNvSpPr txBox="1"/>
          <p:nvPr/>
        </p:nvSpPr>
        <p:spPr>
          <a:xfrm>
            <a:off x="4" y="-1"/>
            <a:ext cx="12191996" cy="216000"/>
          </a:xfrm>
          <a:prstGeom prst="rect">
            <a:avLst/>
          </a:prstGeom>
          <a:solidFill>
            <a:srgbClr val="003366"/>
          </a:solidFill>
          <a:ln cap="flat">
            <a:solidFill>
              <a:srgbClr val="003366"/>
            </a:solidFill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Introducción</a:t>
            </a:r>
            <a:r>
              <a:rPr lang="es-ES" sz="1100" dirty="0">
                <a:solidFill>
                  <a:srgbClr val="E6B91E"/>
                </a:solidFill>
                <a:latin typeface="Trebuchet MS"/>
              </a:rPr>
              <a:t>			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Modelos</a:t>
            </a:r>
            <a:r>
              <a:rPr lang="es-ES" sz="1100" dirty="0">
                <a:solidFill>
                  <a:srgbClr val="F2F2F2"/>
                </a:solidFill>
                <a:latin typeface="Trebuchet MS"/>
              </a:rPr>
              <a:t>			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Estudio				</a:t>
            </a:r>
            <a:r>
              <a:rPr lang="es-ES" sz="1100" b="0" i="0" u="none" strike="noStrike" kern="1200" cap="none" spc="0" baseline="0" dirty="0">
                <a:solidFill>
                  <a:srgbClr val="E6B91E"/>
                </a:solidFill>
                <a:uFillTx/>
                <a:latin typeface="Trebuchet MS"/>
              </a:rPr>
              <a:t>Resultados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			Conclusiones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09C3D9-16B2-07D0-E422-1BB5C7E8FA3B}"/>
              </a:ext>
            </a:extLst>
          </p:cNvPr>
          <p:cNvSpPr txBox="1"/>
          <p:nvPr/>
        </p:nvSpPr>
        <p:spPr>
          <a:xfrm>
            <a:off x="1191199" y="1776269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BiLSTM</a:t>
            </a:r>
            <a:endParaRPr lang="es-E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ABF916-08BD-BA5A-A17D-D498ABBA18C7}"/>
              </a:ext>
            </a:extLst>
          </p:cNvPr>
          <p:cNvSpPr txBox="1"/>
          <p:nvPr/>
        </p:nvSpPr>
        <p:spPr>
          <a:xfrm>
            <a:off x="1191199" y="4552860"/>
            <a:ext cx="154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Transformers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8AA4875-B9B4-2952-1C57-7514574ADB66}"/>
              </a:ext>
            </a:extLst>
          </p:cNvPr>
          <p:cNvGrpSpPr/>
          <p:nvPr/>
        </p:nvGrpSpPr>
        <p:grpSpPr>
          <a:xfrm>
            <a:off x="3014211" y="1034168"/>
            <a:ext cx="6484066" cy="2394832"/>
            <a:chOff x="2861811" y="1795234"/>
            <a:chExt cx="6484066" cy="23948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659F78E-791C-ABF7-BAF8-9DA354A26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36722"/>
            <a:stretch>
              <a:fillRect/>
            </a:stretch>
          </p:blipFill>
          <p:spPr>
            <a:xfrm>
              <a:off x="2861811" y="1795234"/>
              <a:ext cx="6468378" cy="206761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61198D6-474F-4C80-0757-960D2BD4A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0069"/>
            <a:stretch>
              <a:fillRect/>
            </a:stretch>
          </p:blipFill>
          <p:spPr>
            <a:xfrm>
              <a:off x="2877499" y="3212068"/>
              <a:ext cx="6468378" cy="977998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344ADFA-EAA7-49AE-388C-ED2E2613EEC1}"/>
              </a:ext>
            </a:extLst>
          </p:cNvPr>
          <p:cNvGrpSpPr/>
          <p:nvPr/>
        </p:nvGrpSpPr>
        <p:grpSpPr>
          <a:xfrm>
            <a:off x="2995157" y="3414095"/>
            <a:ext cx="6487432" cy="3050501"/>
            <a:chOff x="2852283" y="1290339"/>
            <a:chExt cx="6487432" cy="30505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B2067AD-9BF5-02C4-53B3-06DA3150B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40736"/>
            <a:stretch>
              <a:fillRect/>
            </a:stretch>
          </p:blipFill>
          <p:spPr>
            <a:xfrm>
              <a:off x="2852285" y="1290339"/>
              <a:ext cx="6487430" cy="253490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97D7118-690A-8F8F-A024-191A345BF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70843"/>
            <a:stretch>
              <a:fillRect/>
            </a:stretch>
          </p:blipFill>
          <p:spPr>
            <a:xfrm>
              <a:off x="2852283" y="3093719"/>
              <a:ext cx="6487430" cy="1247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9229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1AC47C9-0986-4E97-BE1E-7913CF573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6" y="365126"/>
            <a:ext cx="6275310" cy="501650"/>
          </a:xfrm>
        </p:spPr>
        <p:txBody>
          <a:bodyPr/>
          <a:lstStyle/>
          <a:p>
            <a:r>
              <a:rPr lang="es-ES" dirty="0">
                <a:solidFill>
                  <a:schemeClr val="tx2"/>
                </a:solidFill>
              </a:rPr>
              <a:t>Índice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3C6788A-579E-4592-AD8A-75FCCFC30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1013" y="2009977"/>
            <a:ext cx="7642472" cy="3538567"/>
          </a:xfrm>
        </p:spPr>
        <p:txBody>
          <a:bodyPr/>
          <a:lstStyle/>
          <a:p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Introducción</a:t>
            </a:r>
          </a:p>
          <a:p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Modelos de predicción </a:t>
            </a:r>
          </a:p>
          <a:p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Estudio de ablación</a:t>
            </a:r>
          </a:p>
          <a:p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Resultados</a:t>
            </a:r>
          </a:p>
          <a:p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Conclusiones y líneas futuras</a:t>
            </a:r>
          </a:p>
          <a:p>
            <a:endParaRPr lang="es-ES" dirty="0"/>
          </a:p>
        </p:txBody>
      </p:sp>
      <p:sp>
        <p:nvSpPr>
          <p:cNvPr id="5" name="Marcador de número de diapositiva 7">
            <a:extLst>
              <a:ext uri="{FF2B5EF4-FFF2-40B4-BE49-F238E27FC236}">
                <a16:creationId xmlns:a16="http://schemas.microsoft.com/office/drawing/2014/main" id="{BEE39B72-0E8E-4891-9493-159FE56CF41F}"/>
              </a:ext>
            </a:extLst>
          </p:cNvPr>
          <p:cNvSpPr txBox="1"/>
          <p:nvPr/>
        </p:nvSpPr>
        <p:spPr>
          <a:xfrm>
            <a:off x="0" y="6667128"/>
            <a:ext cx="12191996" cy="1908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Sebastián Borreguero Fernández							TFM –</a:t>
            </a:r>
            <a:r>
              <a:rPr lang="es-E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Máster Universitario en Inteligencia Artificial</a:t>
            </a: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								</a:t>
            </a:r>
            <a:fld id="{BCCDD19D-D571-446A-AC0D-9E1A9F2495DA}" type="slidenum">
              <a:rPr sz="900"/>
              <a:t>2</a:t>
            </a:fld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17351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9ABC6-E03E-995B-2B17-E7CF6F262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8BE79B3-A9CA-550E-4964-1EA99C31E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365126"/>
            <a:ext cx="8316135" cy="501650"/>
          </a:xfrm>
        </p:spPr>
        <p:txBody>
          <a:bodyPr/>
          <a:lstStyle/>
          <a:p>
            <a:r>
              <a:rPr lang="es-ES" dirty="0">
                <a:solidFill>
                  <a:schemeClr val="tx2"/>
                </a:solidFill>
              </a:rPr>
              <a:t>Evaluación modelo 1 head</a:t>
            </a:r>
          </a:p>
        </p:txBody>
      </p:sp>
      <p:sp>
        <p:nvSpPr>
          <p:cNvPr id="2" name="Marcador de número de diapositiva 7">
            <a:extLst>
              <a:ext uri="{FF2B5EF4-FFF2-40B4-BE49-F238E27FC236}">
                <a16:creationId xmlns:a16="http://schemas.microsoft.com/office/drawing/2014/main" id="{7C127C95-CEBE-64F6-AB62-22138E008A13}"/>
              </a:ext>
            </a:extLst>
          </p:cNvPr>
          <p:cNvSpPr txBox="1"/>
          <p:nvPr/>
        </p:nvSpPr>
        <p:spPr>
          <a:xfrm>
            <a:off x="0" y="6667128"/>
            <a:ext cx="12191996" cy="1908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Sebastián Borreguero Fernández							TFM –</a:t>
            </a:r>
            <a:r>
              <a:rPr lang="es-E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Máster Universitario en Inteligencia Artificial</a:t>
            </a: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								</a:t>
            </a:r>
            <a:fld id="{BCCDD19D-D571-446A-AC0D-9E1A9F2495DA}" type="slidenum">
              <a:rPr sz="900"/>
              <a:t>20</a:t>
            </a:fld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		</a:t>
            </a:r>
          </a:p>
        </p:txBody>
      </p:sp>
      <p:sp>
        <p:nvSpPr>
          <p:cNvPr id="4" name="CuadroTexto 5">
            <a:extLst>
              <a:ext uri="{FF2B5EF4-FFF2-40B4-BE49-F238E27FC236}">
                <a16:creationId xmlns:a16="http://schemas.microsoft.com/office/drawing/2014/main" id="{B56AC21D-7C2B-20F3-19BD-09CF6A19903E}"/>
              </a:ext>
            </a:extLst>
          </p:cNvPr>
          <p:cNvSpPr txBox="1"/>
          <p:nvPr/>
        </p:nvSpPr>
        <p:spPr>
          <a:xfrm>
            <a:off x="4" y="-1"/>
            <a:ext cx="12191996" cy="216000"/>
          </a:xfrm>
          <a:prstGeom prst="rect">
            <a:avLst/>
          </a:prstGeom>
          <a:solidFill>
            <a:srgbClr val="003366"/>
          </a:solidFill>
          <a:ln cap="flat">
            <a:solidFill>
              <a:srgbClr val="003366"/>
            </a:solidFill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Introducción</a:t>
            </a:r>
            <a:r>
              <a:rPr lang="es-ES" sz="1100" dirty="0">
                <a:solidFill>
                  <a:srgbClr val="E6B91E"/>
                </a:solidFill>
                <a:latin typeface="Trebuchet MS"/>
              </a:rPr>
              <a:t>			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Modelos</a:t>
            </a:r>
            <a:r>
              <a:rPr lang="es-ES" sz="1100" dirty="0">
                <a:solidFill>
                  <a:srgbClr val="F2F2F2"/>
                </a:solidFill>
                <a:latin typeface="Trebuchet MS"/>
              </a:rPr>
              <a:t>			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Estudio				</a:t>
            </a:r>
            <a:r>
              <a:rPr lang="es-ES" sz="1100" b="0" i="0" u="none" strike="noStrike" kern="1200" cap="none" spc="0" baseline="0" dirty="0">
                <a:solidFill>
                  <a:srgbClr val="E6B91E"/>
                </a:solidFill>
                <a:uFillTx/>
                <a:latin typeface="Trebuchet MS"/>
              </a:rPr>
              <a:t>Resultados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			Conclusiones</a:t>
            </a:r>
          </a:p>
        </p:txBody>
      </p:sp>
      <p:pic>
        <p:nvPicPr>
          <p:cNvPr id="12" name="Picture 11" descr="A graph of a graph&#10;&#10;AI-generated content may be incorrect.">
            <a:extLst>
              <a:ext uri="{FF2B5EF4-FFF2-40B4-BE49-F238E27FC236}">
                <a16:creationId xmlns:a16="http://schemas.microsoft.com/office/drawing/2014/main" id="{DBB3E271-C9D7-5F42-87E8-B302C3331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6776"/>
            <a:ext cx="7632700" cy="3830358"/>
          </a:xfrm>
          <a:prstGeom prst="rect">
            <a:avLst/>
          </a:prstGeom>
        </p:spPr>
      </p:pic>
      <p:pic>
        <p:nvPicPr>
          <p:cNvPr id="14" name="Picture 13" descr="A graph of a graph&#10;&#10;AI-generated content may be incorrect.">
            <a:extLst>
              <a:ext uri="{FF2B5EF4-FFF2-40B4-BE49-F238E27FC236}">
                <a16:creationId xmlns:a16="http://schemas.microsoft.com/office/drawing/2014/main" id="{778E1DE8-70F9-8C39-E8C5-455FE516DE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791" y="2781955"/>
            <a:ext cx="7632700" cy="38303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846B5E7-0AD5-83FD-26C6-346BBAD377E7}"/>
              </a:ext>
            </a:extLst>
          </p:cNvPr>
          <p:cNvSpPr txBox="1"/>
          <p:nvPr/>
        </p:nvSpPr>
        <p:spPr>
          <a:xfrm>
            <a:off x="8140148" y="1361661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LSTMCNN_44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030275-DB78-A6F9-8560-578285AFDAD2}"/>
              </a:ext>
            </a:extLst>
          </p:cNvPr>
          <p:cNvSpPr txBox="1"/>
          <p:nvPr/>
        </p:nvSpPr>
        <p:spPr>
          <a:xfrm>
            <a:off x="1798982" y="5276833"/>
            <a:ext cx="1945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Transformer_187</a:t>
            </a:r>
          </a:p>
        </p:txBody>
      </p:sp>
    </p:spTree>
    <p:extLst>
      <p:ext uri="{BB962C8B-B14F-4D97-AF65-F5344CB8AC3E}">
        <p14:creationId xmlns:p14="http://schemas.microsoft.com/office/powerpoint/2010/main" val="290547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1EDF8-9379-15A2-D107-342BC7E17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CFB55FB-B15B-D67F-E07A-FA8E8A56A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365126"/>
            <a:ext cx="8316135" cy="501650"/>
          </a:xfrm>
        </p:spPr>
        <p:txBody>
          <a:bodyPr/>
          <a:lstStyle/>
          <a:p>
            <a:r>
              <a:rPr lang="es-ES" dirty="0">
                <a:solidFill>
                  <a:schemeClr val="tx2"/>
                </a:solidFill>
              </a:rPr>
              <a:t>Evaluación modelo 1 head</a:t>
            </a:r>
          </a:p>
        </p:txBody>
      </p:sp>
      <p:sp>
        <p:nvSpPr>
          <p:cNvPr id="2" name="Marcador de número de diapositiva 7">
            <a:extLst>
              <a:ext uri="{FF2B5EF4-FFF2-40B4-BE49-F238E27FC236}">
                <a16:creationId xmlns:a16="http://schemas.microsoft.com/office/drawing/2014/main" id="{13BB1B1A-4DE8-354E-6E0E-8EFE067E9C49}"/>
              </a:ext>
            </a:extLst>
          </p:cNvPr>
          <p:cNvSpPr txBox="1"/>
          <p:nvPr/>
        </p:nvSpPr>
        <p:spPr>
          <a:xfrm>
            <a:off x="0" y="6667128"/>
            <a:ext cx="12191996" cy="1908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Sebastián Borreguero Fernández							TFM –</a:t>
            </a:r>
            <a:r>
              <a:rPr lang="es-E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Máster Universitario en Inteligencia Artificial</a:t>
            </a: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								</a:t>
            </a:r>
            <a:fld id="{BCCDD19D-D571-446A-AC0D-9E1A9F2495DA}" type="slidenum">
              <a:rPr sz="900"/>
              <a:t>21</a:t>
            </a:fld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		</a:t>
            </a:r>
          </a:p>
        </p:txBody>
      </p:sp>
      <p:sp>
        <p:nvSpPr>
          <p:cNvPr id="4" name="CuadroTexto 5">
            <a:extLst>
              <a:ext uri="{FF2B5EF4-FFF2-40B4-BE49-F238E27FC236}">
                <a16:creationId xmlns:a16="http://schemas.microsoft.com/office/drawing/2014/main" id="{BF3B9EC5-41F2-CF1F-99FC-FACFF1A86AB5}"/>
              </a:ext>
            </a:extLst>
          </p:cNvPr>
          <p:cNvSpPr txBox="1"/>
          <p:nvPr/>
        </p:nvSpPr>
        <p:spPr>
          <a:xfrm>
            <a:off x="4" y="-1"/>
            <a:ext cx="12191996" cy="216000"/>
          </a:xfrm>
          <a:prstGeom prst="rect">
            <a:avLst/>
          </a:prstGeom>
          <a:solidFill>
            <a:srgbClr val="003366"/>
          </a:solidFill>
          <a:ln cap="flat">
            <a:solidFill>
              <a:srgbClr val="003366"/>
            </a:solidFill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Introducción</a:t>
            </a:r>
            <a:r>
              <a:rPr lang="es-ES" sz="1100" dirty="0">
                <a:solidFill>
                  <a:srgbClr val="E6B91E"/>
                </a:solidFill>
                <a:latin typeface="Trebuchet MS"/>
              </a:rPr>
              <a:t>			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Modelos</a:t>
            </a:r>
            <a:r>
              <a:rPr lang="es-ES" sz="1100" dirty="0">
                <a:solidFill>
                  <a:srgbClr val="F2F2F2"/>
                </a:solidFill>
                <a:latin typeface="Trebuchet MS"/>
              </a:rPr>
              <a:t>			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Estudio				</a:t>
            </a:r>
            <a:r>
              <a:rPr lang="es-ES" sz="1100" b="0" i="0" u="none" strike="noStrike" kern="1200" cap="none" spc="0" baseline="0" dirty="0">
                <a:solidFill>
                  <a:srgbClr val="E6B91E"/>
                </a:solidFill>
                <a:uFillTx/>
                <a:latin typeface="Trebuchet MS"/>
              </a:rPr>
              <a:t>Resultados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			Conclusiones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F35688-E3ED-5C22-D546-48AE145AB3F1}"/>
              </a:ext>
            </a:extLst>
          </p:cNvPr>
          <p:cNvSpPr txBox="1"/>
          <p:nvPr/>
        </p:nvSpPr>
        <p:spPr>
          <a:xfrm>
            <a:off x="8140148" y="1361661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BiLSTM_19</a:t>
            </a:r>
          </a:p>
        </p:txBody>
      </p:sp>
      <p:pic>
        <p:nvPicPr>
          <p:cNvPr id="20" name="Picture 19" descr="A graph showing a graph&#10;&#10;AI-generated content may be incorrect.">
            <a:extLst>
              <a:ext uri="{FF2B5EF4-FFF2-40B4-BE49-F238E27FC236}">
                <a16:creationId xmlns:a16="http://schemas.microsoft.com/office/drawing/2014/main" id="{6D5A3290-84D4-CC3C-0C82-1169DE2FD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9" y="1015903"/>
            <a:ext cx="7632700" cy="38303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ABB4FA-8FC8-4D96-7DDE-70FD2F4B10E6}"/>
              </a:ext>
            </a:extLst>
          </p:cNvPr>
          <p:cNvSpPr txBox="1"/>
          <p:nvPr/>
        </p:nvSpPr>
        <p:spPr>
          <a:xfrm>
            <a:off x="1798982" y="527683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CNNLSTM_35</a:t>
            </a:r>
          </a:p>
        </p:txBody>
      </p:sp>
      <p:pic>
        <p:nvPicPr>
          <p:cNvPr id="7" name="Picture 6" descr="A graph of a graph&#10;&#10;AI-generated content may be incorrect.">
            <a:extLst>
              <a:ext uri="{FF2B5EF4-FFF2-40B4-BE49-F238E27FC236}">
                <a16:creationId xmlns:a16="http://schemas.microsoft.com/office/drawing/2014/main" id="{CA2F3974-A7CF-F43D-86AC-CD91A487ED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98" y="2836770"/>
            <a:ext cx="7632700" cy="383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75C8A-B600-DE40-4F07-9043530C9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aph of a graph&#10;&#10;AI-generated content may be incorrect.">
            <a:extLst>
              <a:ext uri="{FF2B5EF4-FFF2-40B4-BE49-F238E27FC236}">
                <a16:creationId xmlns:a16="http://schemas.microsoft.com/office/drawing/2014/main" id="{00DC701C-6AD3-A88E-8EFE-481EAEC87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4653"/>
            <a:ext cx="5897880" cy="3020753"/>
          </a:xfrm>
          <a:prstGeom prst="rect">
            <a:avLst/>
          </a:prstGeom>
        </p:spPr>
      </p:pic>
      <p:pic>
        <p:nvPicPr>
          <p:cNvPr id="17" name="Picture 16" descr="A graph of colored lines&#10;&#10;AI-generated content may be incorrect.">
            <a:extLst>
              <a:ext uri="{FF2B5EF4-FFF2-40B4-BE49-F238E27FC236}">
                <a16:creationId xmlns:a16="http://schemas.microsoft.com/office/drawing/2014/main" id="{1F3B28E7-3C8D-226E-9FD4-9CD8D56C29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3799146"/>
            <a:ext cx="5897880" cy="3020753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4B4A2CC6-3958-5DF3-93F3-AB9BD3739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365126"/>
            <a:ext cx="8316135" cy="501650"/>
          </a:xfrm>
        </p:spPr>
        <p:txBody>
          <a:bodyPr/>
          <a:lstStyle/>
          <a:p>
            <a:r>
              <a:rPr lang="es-ES" dirty="0">
                <a:solidFill>
                  <a:schemeClr val="tx2"/>
                </a:solidFill>
              </a:rPr>
              <a:t>Evaluación modelo 1 head</a:t>
            </a:r>
          </a:p>
        </p:txBody>
      </p:sp>
      <p:sp>
        <p:nvSpPr>
          <p:cNvPr id="2" name="Marcador de número de diapositiva 7">
            <a:extLst>
              <a:ext uri="{FF2B5EF4-FFF2-40B4-BE49-F238E27FC236}">
                <a16:creationId xmlns:a16="http://schemas.microsoft.com/office/drawing/2014/main" id="{A6EEF0A9-3370-F9EA-9278-53B6926EF18A}"/>
              </a:ext>
            </a:extLst>
          </p:cNvPr>
          <p:cNvSpPr txBox="1"/>
          <p:nvPr/>
        </p:nvSpPr>
        <p:spPr>
          <a:xfrm>
            <a:off x="0" y="6667128"/>
            <a:ext cx="12191996" cy="1908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Sebastián Borreguero Fernández							TFM –</a:t>
            </a:r>
            <a:r>
              <a:rPr lang="es-E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Máster Universitario en Inteligencia Artificial</a:t>
            </a: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								</a:t>
            </a:r>
            <a:fld id="{BCCDD19D-D571-446A-AC0D-9E1A9F2495DA}" type="slidenum">
              <a:rPr sz="900"/>
              <a:t>22</a:t>
            </a:fld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		</a:t>
            </a:r>
          </a:p>
        </p:txBody>
      </p:sp>
      <p:sp>
        <p:nvSpPr>
          <p:cNvPr id="4" name="CuadroTexto 5">
            <a:extLst>
              <a:ext uri="{FF2B5EF4-FFF2-40B4-BE49-F238E27FC236}">
                <a16:creationId xmlns:a16="http://schemas.microsoft.com/office/drawing/2014/main" id="{0DD30954-98ED-BDC6-3196-B3E76437CA39}"/>
              </a:ext>
            </a:extLst>
          </p:cNvPr>
          <p:cNvSpPr txBox="1"/>
          <p:nvPr/>
        </p:nvSpPr>
        <p:spPr>
          <a:xfrm>
            <a:off x="4" y="-1"/>
            <a:ext cx="12191996" cy="216000"/>
          </a:xfrm>
          <a:prstGeom prst="rect">
            <a:avLst/>
          </a:prstGeom>
          <a:solidFill>
            <a:srgbClr val="003366"/>
          </a:solidFill>
          <a:ln cap="flat">
            <a:solidFill>
              <a:srgbClr val="003366"/>
            </a:solidFill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Introducción</a:t>
            </a:r>
            <a:r>
              <a:rPr lang="es-ES" sz="1100" dirty="0">
                <a:solidFill>
                  <a:srgbClr val="E6B91E"/>
                </a:solidFill>
                <a:latin typeface="Trebuchet MS"/>
              </a:rPr>
              <a:t>			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Modelos</a:t>
            </a:r>
            <a:r>
              <a:rPr lang="es-ES" sz="1100" dirty="0">
                <a:solidFill>
                  <a:srgbClr val="F2F2F2"/>
                </a:solidFill>
                <a:latin typeface="Trebuchet MS"/>
              </a:rPr>
              <a:t>			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Estudio				</a:t>
            </a:r>
            <a:r>
              <a:rPr lang="es-ES" sz="1100" b="0" i="0" u="none" strike="noStrike" kern="1200" cap="none" spc="0" baseline="0" dirty="0">
                <a:solidFill>
                  <a:srgbClr val="E6B91E"/>
                </a:solidFill>
                <a:uFillTx/>
                <a:latin typeface="Trebuchet MS"/>
              </a:rPr>
              <a:t>Resultados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			Conclusiones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51A2699-EDC9-92AC-C075-0CB90B20F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8" y="1920841"/>
            <a:ext cx="5820587" cy="34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069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9406-25D9-FE44-76B3-1F69B83E1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6B27BAC-B7E3-FF85-F772-3D8CB4349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365126"/>
            <a:ext cx="8316135" cy="501650"/>
          </a:xfrm>
        </p:spPr>
        <p:txBody>
          <a:bodyPr/>
          <a:lstStyle/>
          <a:p>
            <a:r>
              <a:rPr lang="es-ES" dirty="0">
                <a:solidFill>
                  <a:schemeClr val="tx2"/>
                </a:solidFill>
              </a:rPr>
              <a:t>Evaluación modelo H head</a:t>
            </a:r>
          </a:p>
        </p:txBody>
      </p:sp>
      <p:sp>
        <p:nvSpPr>
          <p:cNvPr id="2" name="Marcador de número de diapositiva 7">
            <a:extLst>
              <a:ext uri="{FF2B5EF4-FFF2-40B4-BE49-F238E27FC236}">
                <a16:creationId xmlns:a16="http://schemas.microsoft.com/office/drawing/2014/main" id="{70385A07-725B-7741-7FC1-AD2F4AE0C6C1}"/>
              </a:ext>
            </a:extLst>
          </p:cNvPr>
          <p:cNvSpPr txBox="1"/>
          <p:nvPr/>
        </p:nvSpPr>
        <p:spPr>
          <a:xfrm>
            <a:off x="0" y="6667128"/>
            <a:ext cx="12191996" cy="1908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Sebastián Borreguero Fernández							TFM –</a:t>
            </a:r>
            <a:r>
              <a:rPr lang="es-E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Máster Universitario en Inteligencia Artificial</a:t>
            </a: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								</a:t>
            </a:r>
            <a:fld id="{BCCDD19D-D571-446A-AC0D-9E1A9F2495DA}" type="slidenum">
              <a:rPr sz="900"/>
              <a:t>23</a:t>
            </a:fld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		</a:t>
            </a:r>
          </a:p>
        </p:txBody>
      </p:sp>
      <p:sp>
        <p:nvSpPr>
          <p:cNvPr id="4" name="CuadroTexto 5">
            <a:extLst>
              <a:ext uri="{FF2B5EF4-FFF2-40B4-BE49-F238E27FC236}">
                <a16:creationId xmlns:a16="http://schemas.microsoft.com/office/drawing/2014/main" id="{23ACDC7A-DF64-0532-D77D-B27FA5B1EF92}"/>
              </a:ext>
            </a:extLst>
          </p:cNvPr>
          <p:cNvSpPr txBox="1"/>
          <p:nvPr/>
        </p:nvSpPr>
        <p:spPr>
          <a:xfrm>
            <a:off x="4" y="-1"/>
            <a:ext cx="12191996" cy="216000"/>
          </a:xfrm>
          <a:prstGeom prst="rect">
            <a:avLst/>
          </a:prstGeom>
          <a:solidFill>
            <a:srgbClr val="003366"/>
          </a:solidFill>
          <a:ln cap="flat">
            <a:solidFill>
              <a:srgbClr val="003366"/>
            </a:solidFill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Introducción</a:t>
            </a:r>
            <a:r>
              <a:rPr lang="es-ES" sz="1100" dirty="0">
                <a:solidFill>
                  <a:srgbClr val="E6B91E"/>
                </a:solidFill>
                <a:latin typeface="Trebuchet MS"/>
              </a:rPr>
              <a:t>			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Modelos</a:t>
            </a:r>
            <a:r>
              <a:rPr lang="es-ES" sz="1100" dirty="0">
                <a:solidFill>
                  <a:srgbClr val="F2F2F2"/>
                </a:solidFill>
                <a:latin typeface="Trebuchet MS"/>
              </a:rPr>
              <a:t>			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Estudio				</a:t>
            </a:r>
            <a:r>
              <a:rPr lang="es-ES" sz="1100" b="0" i="0" u="none" strike="noStrike" kern="1200" cap="none" spc="0" baseline="0" dirty="0">
                <a:solidFill>
                  <a:srgbClr val="E6B91E"/>
                </a:solidFill>
                <a:uFillTx/>
                <a:latin typeface="Trebuchet MS"/>
              </a:rPr>
              <a:t>Resultados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			Conclusiones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4D993F-3C7C-8DE7-1410-EF21E89B1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257" y="1311519"/>
            <a:ext cx="5963482" cy="3419952"/>
          </a:xfrm>
          <a:prstGeom prst="rect">
            <a:avLst/>
          </a:prstGeom>
        </p:spPr>
      </p:pic>
      <p:sp>
        <p:nvSpPr>
          <p:cNvPr id="7" name="Marcador de contenido 7">
            <a:extLst>
              <a:ext uri="{FF2B5EF4-FFF2-40B4-BE49-F238E27FC236}">
                <a16:creationId xmlns:a16="http://schemas.microsoft.com/office/drawing/2014/main" id="{256E2F25-E6A4-A34E-759D-82D3E44E5E80}"/>
              </a:ext>
            </a:extLst>
          </p:cNvPr>
          <p:cNvSpPr txBox="1">
            <a:spLocks/>
          </p:cNvSpPr>
          <p:nvPr/>
        </p:nvSpPr>
        <p:spPr>
          <a:xfrm>
            <a:off x="629476" y="1412231"/>
            <a:ext cx="4699943" cy="501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Helvetica" panose="020B0604020202020204" pitchFamily="2" charset="0"/>
              <a:buChar char="►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291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3275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9013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b="1" dirty="0"/>
              <a:t>1 hora (H = 6 ahead)</a:t>
            </a:r>
            <a:endParaRPr lang="es-ES" sz="1200" dirty="0"/>
          </a:p>
          <a:p>
            <a:pPr lvl="1"/>
            <a:endParaRPr lang="es-ES" sz="1200" dirty="0"/>
          </a:p>
          <a:p>
            <a:pPr lvl="1"/>
            <a:endParaRPr lang="es-ES" sz="1200" dirty="0"/>
          </a:p>
          <a:p>
            <a:pPr lvl="1"/>
            <a:endParaRPr lang="es-ES" sz="1200" dirty="0"/>
          </a:p>
          <a:p>
            <a:pPr lvl="1"/>
            <a:endParaRPr lang="es-ES" dirty="0"/>
          </a:p>
          <a:p>
            <a:pPr lvl="1"/>
            <a:endParaRPr lang="es-ES" sz="1200" dirty="0"/>
          </a:p>
          <a:p>
            <a:pPr lvl="1"/>
            <a:endParaRPr lang="es-E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4E537D-59F2-E5B3-641B-A77F8EB9C714}"/>
              </a:ext>
            </a:extLst>
          </p:cNvPr>
          <p:cNvSpPr txBox="1"/>
          <p:nvPr/>
        </p:nvSpPr>
        <p:spPr>
          <a:xfrm>
            <a:off x="9412357" y="2086886"/>
            <a:ext cx="1286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0" i="0" u="none" strike="noStrike" baseline="0" dirty="0">
                <a:latin typeface="LMRoman10-Regular-Identity-H"/>
              </a:rPr>
              <a:t>41.7%.</a:t>
            </a:r>
            <a:endParaRPr lang="es-E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A0C45D8-1BAB-3F5E-57E1-3A034ED52C7D}"/>
              </a:ext>
            </a:extLst>
          </p:cNvPr>
          <p:cNvSpPr/>
          <p:nvPr/>
        </p:nvSpPr>
        <p:spPr>
          <a:xfrm>
            <a:off x="6907697" y="2086886"/>
            <a:ext cx="1818014" cy="369332"/>
          </a:xfrm>
          <a:prstGeom prst="ellipse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C9DAC74-7A4B-C7E0-3528-DF4878B5300A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>
          <a:xfrm>
            <a:off x="8725711" y="2271552"/>
            <a:ext cx="6866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BB12084-BA09-263D-83E7-FC79ECAA5EB9}"/>
              </a:ext>
            </a:extLst>
          </p:cNvPr>
          <p:cNvSpPr txBox="1"/>
          <p:nvPr/>
        </p:nvSpPr>
        <p:spPr>
          <a:xfrm>
            <a:off x="9412357" y="3657269"/>
            <a:ext cx="1286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0" i="0" u="none" strike="noStrike" baseline="0" dirty="0">
                <a:latin typeface="LMRoman10-Regular-Identity-H"/>
              </a:rPr>
              <a:t>88%.</a:t>
            </a:r>
            <a:endParaRPr lang="es-E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670CE6A-C486-B198-35E5-B990B033F0FD}"/>
              </a:ext>
            </a:extLst>
          </p:cNvPr>
          <p:cNvSpPr/>
          <p:nvPr/>
        </p:nvSpPr>
        <p:spPr>
          <a:xfrm>
            <a:off x="6838123" y="3657269"/>
            <a:ext cx="1887588" cy="369332"/>
          </a:xfrm>
          <a:prstGeom prst="ellipse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C06A93-9B77-D9D3-5613-C1B47508F61E}"/>
              </a:ext>
            </a:extLst>
          </p:cNvPr>
          <p:cNvCxnSpPr>
            <a:cxnSpLocks/>
            <a:stCxn id="16" idx="6"/>
            <a:endCxn id="15" idx="1"/>
          </p:cNvCxnSpPr>
          <p:nvPr/>
        </p:nvCxnSpPr>
        <p:spPr>
          <a:xfrm>
            <a:off x="8725711" y="3841935"/>
            <a:ext cx="6866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EBBBA71-D5A7-5101-D4D3-39CDF46FCE8D}"/>
              </a:ext>
            </a:extLst>
          </p:cNvPr>
          <p:cNvSpPr txBox="1"/>
          <p:nvPr/>
        </p:nvSpPr>
        <p:spPr>
          <a:xfrm>
            <a:off x="9481931" y="2337006"/>
            <a:ext cx="1286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0" i="0" u="none" strike="noStrike" baseline="0" dirty="0">
                <a:latin typeface="LMRoman10-Regular-Identity-H"/>
              </a:rPr>
              <a:t>92%.</a:t>
            </a:r>
            <a:endParaRPr lang="es-E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ADFBF0-790C-9A5C-3328-EF81074C8748}"/>
              </a:ext>
            </a:extLst>
          </p:cNvPr>
          <p:cNvSpPr/>
          <p:nvPr/>
        </p:nvSpPr>
        <p:spPr>
          <a:xfrm>
            <a:off x="6907697" y="2337006"/>
            <a:ext cx="1887588" cy="369332"/>
          </a:xfrm>
          <a:prstGeom prst="ellipse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7BF9E5-9FCD-8972-1323-B64CA1EFD207}"/>
              </a:ext>
            </a:extLst>
          </p:cNvPr>
          <p:cNvCxnSpPr>
            <a:cxnSpLocks/>
            <a:stCxn id="27" idx="6"/>
            <a:endCxn id="26" idx="1"/>
          </p:cNvCxnSpPr>
          <p:nvPr/>
        </p:nvCxnSpPr>
        <p:spPr>
          <a:xfrm>
            <a:off x="8795285" y="2521672"/>
            <a:ext cx="6866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6035D8C-9B46-B617-B5A4-B3AC5C708146}"/>
              </a:ext>
            </a:extLst>
          </p:cNvPr>
          <p:cNvSpPr txBox="1"/>
          <p:nvPr/>
        </p:nvSpPr>
        <p:spPr>
          <a:xfrm>
            <a:off x="9422296" y="3881690"/>
            <a:ext cx="1286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0" i="0" u="none" strike="noStrike" baseline="0" dirty="0">
                <a:latin typeface="LMRoman10-Regular-Identity-H"/>
              </a:rPr>
              <a:t>14%.</a:t>
            </a:r>
            <a:endParaRPr lang="es-E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3AE34CA-405C-7E7E-DE10-1DDA174CBDCC}"/>
              </a:ext>
            </a:extLst>
          </p:cNvPr>
          <p:cNvSpPr/>
          <p:nvPr/>
        </p:nvSpPr>
        <p:spPr>
          <a:xfrm>
            <a:off x="6848062" y="3881690"/>
            <a:ext cx="1887588" cy="369332"/>
          </a:xfrm>
          <a:prstGeom prst="ellipse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8668FAD-B350-3493-906A-87151F081200}"/>
              </a:ext>
            </a:extLst>
          </p:cNvPr>
          <p:cNvCxnSpPr>
            <a:cxnSpLocks/>
            <a:stCxn id="33" idx="6"/>
            <a:endCxn id="32" idx="1"/>
          </p:cNvCxnSpPr>
          <p:nvPr/>
        </p:nvCxnSpPr>
        <p:spPr>
          <a:xfrm>
            <a:off x="8735650" y="4066356"/>
            <a:ext cx="6866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FEFB40BF-F5CC-2D58-4B70-1E26ECA55A13}"/>
              </a:ext>
            </a:extLst>
          </p:cNvPr>
          <p:cNvSpPr/>
          <p:nvPr/>
        </p:nvSpPr>
        <p:spPr>
          <a:xfrm>
            <a:off x="4810539" y="1510749"/>
            <a:ext cx="1848679" cy="414394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773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27" grpId="0" animBg="1"/>
      <p:bldP spid="33" grpId="0" animBg="1"/>
      <p:bldP spid="3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09670-B629-BD94-CF4B-7FDC003C8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a graph&#10;&#10;AI-generated content may be incorrect.">
            <a:extLst>
              <a:ext uri="{FF2B5EF4-FFF2-40B4-BE49-F238E27FC236}">
                <a16:creationId xmlns:a16="http://schemas.microsoft.com/office/drawing/2014/main" id="{71CFEB82-4B24-1C5A-233D-EFFB704F4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818" y="1122865"/>
            <a:ext cx="8827137" cy="4429770"/>
          </a:xfrm>
          <a:prstGeom prst="rect">
            <a:avLst/>
          </a:prstGeom>
        </p:spPr>
      </p:pic>
      <p:pic>
        <p:nvPicPr>
          <p:cNvPr id="13" name="Picture 12" descr="A graph of a graph&#10;&#10;AI-generated content may be incorrect.">
            <a:extLst>
              <a:ext uri="{FF2B5EF4-FFF2-40B4-BE49-F238E27FC236}">
                <a16:creationId xmlns:a16="http://schemas.microsoft.com/office/drawing/2014/main" id="{E084E4E9-191E-14D4-2907-A1FAC83926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818" y="2063104"/>
            <a:ext cx="8827139" cy="442977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A0B459A1-A203-6231-9540-7C5C546F9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365126"/>
            <a:ext cx="8316135" cy="501650"/>
          </a:xfrm>
        </p:spPr>
        <p:txBody>
          <a:bodyPr/>
          <a:lstStyle/>
          <a:p>
            <a:r>
              <a:rPr lang="es-ES" dirty="0">
                <a:solidFill>
                  <a:schemeClr val="tx2"/>
                </a:solidFill>
              </a:rPr>
              <a:t>Evaluación modelo H head</a:t>
            </a:r>
          </a:p>
        </p:txBody>
      </p:sp>
      <p:sp>
        <p:nvSpPr>
          <p:cNvPr id="2" name="Marcador de número de diapositiva 7">
            <a:extLst>
              <a:ext uri="{FF2B5EF4-FFF2-40B4-BE49-F238E27FC236}">
                <a16:creationId xmlns:a16="http://schemas.microsoft.com/office/drawing/2014/main" id="{4C232DA3-7BDE-B346-E1A7-BC8AE958BDE6}"/>
              </a:ext>
            </a:extLst>
          </p:cNvPr>
          <p:cNvSpPr txBox="1"/>
          <p:nvPr/>
        </p:nvSpPr>
        <p:spPr>
          <a:xfrm>
            <a:off x="0" y="6667128"/>
            <a:ext cx="12191996" cy="1908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Sebastián Borreguero Fernández							TFM –</a:t>
            </a:r>
            <a:r>
              <a:rPr lang="es-E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Máster Universitario en Inteligencia Artificial</a:t>
            </a: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								</a:t>
            </a:r>
            <a:fld id="{BCCDD19D-D571-446A-AC0D-9E1A9F2495DA}" type="slidenum">
              <a:rPr sz="900"/>
              <a:t>24</a:t>
            </a:fld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		</a:t>
            </a:r>
          </a:p>
        </p:txBody>
      </p:sp>
      <p:sp>
        <p:nvSpPr>
          <p:cNvPr id="4" name="CuadroTexto 5">
            <a:extLst>
              <a:ext uri="{FF2B5EF4-FFF2-40B4-BE49-F238E27FC236}">
                <a16:creationId xmlns:a16="http://schemas.microsoft.com/office/drawing/2014/main" id="{4651078A-0A13-4DC9-631D-F8AF04C9FDFA}"/>
              </a:ext>
            </a:extLst>
          </p:cNvPr>
          <p:cNvSpPr txBox="1"/>
          <p:nvPr/>
        </p:nvSpPr>
        <p:spPr>
          <a:xfrm>
            <a:off x="4" y="-1"/>
            <a:ext cx="12191996" cy="216000"/>
          </a:xfrm>
          <a:prstGeom prst="rect">
            <a:avLst/>
          </a:prstGeom>
          <a:solidFill>
            <a:srgbClr val="003366"/>
          </a:solidFill>
          <a:ln cap="flat">
            <a:solidFill>
              <a:srgbClr val="003366"/>
            </a:solidFill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Introducción</a:t>
            </a:r>
            <a:r>
              <a:rPr lang="es-ES" sz="1100" dirty="0">
                <a:solidFill>
                  <a:srgbClr val="E6B91E"/>
                </a:solidFill>
                <a:latin typeface="Trebuchet MS"/>
              </a:rPr>
              <a:t>			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Modelos</a:t>
            </a:r>
            <a:r>
              <a:rPr lang="es-ES" sz="1100" dirty="0">
                <a:solidFill>
                  <a:srgbClr val="F2F2F2"/>
                </a:solidFill>
                <a:latin typeface="Trebuchet MS"/>
              </a:rPr>
              <a:t>			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Estudio				</a:t>
            </a:r>
            <a:r>
              <a:rPr lang="es-ES" sz="1100" b="0" i="0" u="none" strike="noStrike" kern="1200" cap="none" spc="0" baseline="0" dirty="0">
                <a:solidFill>
                  <a:srgbClr val="E6B91E"/>
                </a:solidFill>
                <a:uFillTx/>
                <a:latin typeface="Trebuchet MS"/>
              </a:rPr>
              <a:t>Resultados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			Conclusiones</a:t>
            </a:r>
          </a:p>
        </p:txBody>
      </p:sp>
      <p:sp>
        <p:nvSpPr>
          <p:cNvPr id="7" name="Marcador de contenido 7">
            <a:extLst>
              <a:ext uri="{FF2B5EF4-FFF2-40B4-BE49-F238E27FC236}">
                <a16:creationId xmlns:a16="http://schemas.microsoft.com/office/drawing/2014/main" id="{6A9C3605-D1D0-08B7-E5CF-740994E76A01}"/>
              </a:ext>
            </a:extLst>
          </p:cNvPr>
          <p:cNvSpPr txBox="1">
            <a:spLocks/>
          </p:cNvSpPr>
          <p:nvPr/>
        </p:nvSpPr>
        <p:spPr>
          <a:xfrm>
            <a:off x="629476" y="1412231"/>
            <a:ext cx="4699943" cy="501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Helvetica" panose="020B0604020202020204" pitchFamily="2" charset="0"/>
              <a:buChar char="►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291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3275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9013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b="1" dirty="0"/>
              <a:t>1 hora (H = 6 ahead)</a:t>
            </a:r>
            <a:endParaRPr lang="es-ES" sz="1200" dirty="0"/>
          </a:p>
          <a:p>
            <a:pPr lvl="1"/>
            <a:endParaRPr lang="es-ES" sz="1200" dirty="0"/>
          </a:p>
          <a:p>
            <a:pPr lvl="1"/>
            <a:endParaRPr lang="es-ES" sz="1200" dirty="0"/>
          </a:p>
          <a:p>
            <a:pPr lvl="1"/>
            <a:endParaRPr lang="es-ES" sz="1200" dirty="0"/>
          </a:p>
          <a:p>
            <a:pPr lvl="1"/>
            <a:endParaRPr lang="es-ES" dirty="0"/>
          </a:p>
          <a:p>
            <a:pPr lvl="1"/>
            <a:endParaRPr lang="es-ES" sz="1200" dirty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3638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C007F-590D-26FA-DBF0-DFDA18384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05C2E48-A5BE-044A-285C-2B61F44EF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255" y="1330571"/>
            <a:ext cx="5849166" cy="34009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34F9392-4663-AFB1-FA87-95689DB63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365126"/>
            <a:ext cx="8316135" cy="501650"/>
          </a:xfrm>
        </p:spPr>
        <p:txBody>
          <a:bodyPr/>
          <a:lstStyle/>
          <a:p>
            <a:r>
              <a:rPr lang="es-ES" dirty="0">
                <a:solidFill>
                  <a:schemeClr val="tx2"/>
                </a:solidFill>
              </a:rPr>
              <a:t>Evaluación modelo H head</a:t>
            </a:r>
          </a:p>
        </p:txBody>
      </p:sp>
      <p:sp>
        <p:nvSpPr>
          <p:cNvPr id="2" name="Marcador de número de diapositiva 7">
            <a:extLst>
              <a:ext uri="{FF2B5EF4-FFF2-40B4-BE49-F238E27FC236}">
                <a16:creationId xmlns:a16="http://schemas.microsoft.com/office/drawing/2014/main" id="{C0AFE9F5-B5D7-D558-5B8F-FFFB9CFD4190}"/>
              </a:ext>
            </a:extLst>
          </p:cNvPr>
          <p:cNvSpPr txBox="1"/>
          <p:nvPr/>
        </p:nvSpPr>
        <p:spPr>
          <a:xfrm>
            <a:off x="0" y="6667128"/>
            <a:ext cx="12191996" cy="1908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Sebastián Borreguero Fernández							TFM –</a:t>
            </a:r>
            <a:r>
              <a:rPr lang="es-E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Máster Universitario en Inteligencia Artificial</a:t>
            </a: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								</a:t>
            </a:r>
            <a:fld id="{BCCDD19D-D571-446A-AC0D-9E1A9F2495DA}" type="slidenum">
              <a:rPr sz="900"/>
              <a:t>25</a:t>
            </a:fld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		</a:t>
            </a:r>
          </a:p>
        </p:txBody>
      </p:sp>
      <p:sp>
        <p:nvSpPr>
          <p:cNvPr id="4" name="CuadroTexto 5">
            <a:extLst>
              <a:ext uri="{FF2B5EF4-FFF2-40B4-BE49-F238E27FC236}">
                <a16:creationId xmlns:a16="http://schemas.microsoft.com/office/drawing/2014/main" id="{9728033B-439B-2184-3FF2-898266C98490}"/>
              </a:ext>
            </a:extLst>
          </p:cNvPr>
          <p:cNvSpPr txBox="1"/>
          <p:nvPr/>
        </p:nvSpPr>
        <p:spPr>
          <a:xfrm>
            <a:off x="4" y="-1"/>
            <a:ext cx="12191996" cy="216000"/>
          </a:xfrm>
          <a:prstGeom prst="rect">
            <a:avLst/>
          </a:prstGeom>
          <a:solidFill>
            <a:srgbClr val="003366"/>
          </a:solidFill>
          <a:ln cap="flat">
            <a:solidFill>
              <a:srgbClr val="003366"/>
            </a:solidFill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Introducción</a:t>
            </a:r>
            <a:r>
              <a:rPr lang="es-ES" sz="1100" dirty="0">
                <a:solidFill>
                  <a:srgbClr val="E6B91E"/>
                </a:solidFill>
                <a:latin typeface="Trebuchet MS"/>
              </a:rPr>
              <a:t>			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Modelos</a:t>
            </a:r>
            <a:r>
              <a:rPr lang="es-ES" sz="1100" dirty="0">
                <a:solidFill>
                  <a:srgbClr val="F2F2F2"/>
                </a:solidFill>
                <a:latin typeface="Trebuchet MS"/>
              </a:rPr>
              <a:t>			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Estudio				</a:t>
            </a:r>
            <a:r>
              <a:rPr lang="es-ES" sz="1100" b="0" i="0" u="none" strike="noStrike" kern="1200" cap="none" spc="0" baseline="0" dirty="0">
                <a:solidFill>
                  <a:srgbClr val="E6B91E"/>
                </a:solidFill>
                <a:uFillTx/>
                <a:latin typeface="Trebuchet MS"/>
              </a:rPr>
              <a:t>Resultados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			Conclusiones</a:t>
            </a:r>
          </a:p>
        </p:txBody>
      </p:sp>
      <p:sp>
        <p:nvSpPr>
          <p:cNvPr id="7" name="Marcador de contenido 7">
            <a:extLst>
              <a:ext uri="{FF2B5EF4-FFF2-40B4-BE49-F238E27FC236}">
                <a16:creationId xmlns:a16="http://schemas.microsoft.com/office/drawing/2014/main" id="{7C6507A1-4097-B5E0-369F-B51CC1538AFD}"/>
              </a:ext>
            </a:extLst>
          </p:cNvPr>
          <p:cNvSpPr txBox="1">
            <a:spLocks/>
          </p:cNvSpPr>
          <p:nvPr/>
        </p:nvSpPr>
        <p:spPr>
          <a:xfrm>
            <a:off x="629476" y="1412231"/>
            <a:ext cx="4699943" cy="501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Helvetica" panose="020B0604020202020204" pitchFamily="2" charset="0"/>
              <a:buChar char="►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291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3275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9013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b="1" dirty="0"/>
              <a:t>2 hora (H = 12 ahead)</a:t>
            </a:r>
            <a:endParaRPr lang="es-ES" sz="1200" dirty="0"/>
          </a:p>
          <a:p>
            <a:pPr lvl="1"/>
            <a:endParaRPr lang="es-ES" sz="1200" dirty="0"/>
          </a:p>
          <a:p>
            <a:pPr lvl="1"/>
            <a:endParaRPr lang="es-ES" sz="1200" dirty="0"/>
          </a:p>
          <a:p>
            <a:pPr lvl="1"/>
            <a:endParaRPr lang="es-ES" sz="1200" dirty="0"/>
          </a:p>
          <a:p>
            <a:pPr lvl="1"/>
            <a:endParaRPr lang="es-ES" dirty="0"/>
          </a:p>
          <a:p>
            <a:pPr lvl="1"/>
            <a:endParaRPr lang="es-ES" sz="1200" dirty="0"/>
          </a:p>
          <a:p>
            <a:pPr lvl="1"/>
            <a:endParaRPr lang="es-ES" dirty="0"/>
          </a:p>
        </p:txBody>
      </p:sp>
      <p:sp>
        <p:nvSpPr>
          <p:cNvPr id="14" name="Marcador de contenido 7">
            <a:extLst>
              <a:ext uri="{FF2B5EF4-FFF2-40B4-BE49-F238E27FC236}">
                <a16:creationId xmlns:a16="http://schemas.microsoft.com/office/drawing/2014/main" id="{593A28A9-D991-16C1-F637-60C4451BED06}"/>
              </a:ext>
            </a:extLst>
          </p:cNvPr>
          <p:cNvSpPr txBox="1">
            <a:spLocks/>
          </p:cNvSpPr>
          <p:nvPr/>
        </p:nvSpPr>
        <p:spPr>
          <a:xfrm>
            <a:off x="3114255" y="5195266"/>
            <a:ext cx="6377446" cy="1150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Helvetica" panose="020B0604020202020204" pitchFamily="2" charset="0"/>
              <a:buChar char="►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291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3275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9013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b="1" dirty="0"/>
              <a:t>Predicción Directa		⬇ (h=1)	⬆ (h=6) 	</a:t>
            </a:r>
          </a:p>
          <a:p>
            <a:r>
              <a:rPr lang="es-ES" sz="1600" b="1" dirty="0"/>
              <a:t>Predicción Autorregresiva	⬆ (h=1)	⬆ (h=6)</a:t>
            </a:r>
            <a:endParaRPr lang="es-ES" sz="1200" b="1" dirty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49167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C54DE-5184-3C41-8B02-CA7E7BF2F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3B862BE-5D62-3917-5321-E9C952AD6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318" y="1349621"/>
            <a:ext cx="5830114" cy="3353268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5FA1292D-2FE6-A27D-0F2E-7DF3168AC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365126"/>
            <a:ext cx="8316135" cy="501650"/>
          </a:xfrm>
        </p:spPr>
        <p:txBody>
          <a:bodyPr/>
          <a:lstStyle/>
          <a:p>
            <a:r>
              <a:rPr lang="es-ES" dirty="0">
                <a:solidFill>
                  <a:schemeClr val="tx2"/>
                </a:solidFill>
              </a:rPr>
              <a:t>Evaluación modelo H head</a:t>
            </a:r>
          </a:p>
        </p:txBody>
      </p:sp>
      <p:sp>
        <p:nvSpPr>
          <p:cNvPr id="2" name="Marcador de número de diapositiva 7">
            <a:extLst>
              <a:ext uri="{FF2B5EF4-FFF2-40B4-BE49-F238E27FC236}">
                <a16:creationId xmlns:a16="http://schemas.microsoft.com/office/drawing/2014/main" id="{EDA7FD53-2B8A-D54B-98C3-C53BF0A719B7}"/>
              </a:ext>
            </a:extLst>
          </p:cNvPr>
          <p:cNvSpPr txBox="1"/>
          <p:nvPr/>
        </p:nvSpPr>
        <p:spPr>
          <a:xfrm>
            <a:off x="0" y="6667128"/>
            <a:ext cx="12191996" cy="1908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Sebastián Borreguero Fernández							TFM –</a:t>
            </a:r>
            <a:r>
              <a:rPr lang="es-E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Máster Universitario en Inteligencia Artificial</a:t>
            </a: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								</a:t>
            </a:r>
            <a:fld id="{BCCDD19D-D571-446A-AC0D-9E1A9F2495DA}" type="slidenum">
              <a:rPr sz="900"/>
              <a:t>26</a:t>
            </a:fld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		</a:t>
            </a:r>
          </a:p>
        </p:txBody>
      </p:sp>
      <p:sp>
        <p:nvSpPr>
          <p:cNvPr id="4" name="CuadroTexto 5">
            <a:extLst>
              <a:ext uri="{FF2B5EF4-FFF2-40B4-BE49-F238E27FC236}">
                <a16:creationId xmlns:a16="http://schemas.microsoft.com/office/drawing/2014/main" id="{B1F63448-53FA-7626-3AF3-3571D778F686}"/>
              </a:ext>
            </a:extLst>
          </p:cNvPr>
          <p:cNvSpPr txBox="1"/>
          <p:nvPr/>
        </p:nvSpPr>
        <p:spPr>
          <a:xfrm>
            <a:off x="4" y="-1"/>
            <a:ext cx="12191996" cy="216000"/>
          </a:xfrm>
          <a:prstGeom prst="rect">
            <a:avLst/>
          </a:prstGeom>
          <a:solidFill>
            <a:srgbClr val="003366"/>
          </a:solidFill>
          <a:ln cap="flat">
            <a:solidFill>
              <a:srgbClr val="003366"/>
            </a:solidFill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Introducción</a:t>
            </a:r>
            <a:r>
              <a:rPr lang="es-ES" sz="1100" dirty="0">
                <a:solidFill>
                  <a:srgbClr val="E6B91E"/>
                </a:solidFill>
                <a:latin typeface="Trebuchet MS"/>
              </a:rPr>
              <a:t>			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Modelos</a:t>
            </a:r>
            <a:r>
              <a:rPr lang="es-ES" sz="1100" dirty="0">
                <a:solidFill>
                  <a:srgbClr val="F2F2F2"/>
                </a:solidFill>
                <a:latin typeface="Trebuchet MS"/>
              </a:rPr>
              <a:t>			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Estudio				</a:t>
            </a:r>
            <a:r>
              <a:rPr lang="es-ES" sz="1100" b="0" i="0" u="none" strike="noStrike" kern="1200" cap="none" spc="0" baseline="0" dirty="0">
                <a:solidFill>
                  <a:srgbClr val="E6B91E"/>
                </a:solidFill>
                <a:uFillTx/>
                <a:latin typeface="Trebuchet MS"/>
              </a:rPr>
              <a:t>Resultados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			Conclusiones</a:t>
            </a:r>
          </a:p>
        </p:txBody>
      </p:sp>
      <p:sp>
        <p:nvSpPr>
          <p:cNvPr id="7" name="Marcador de contenido 7">
            <a:extLst>
              <a:ext uri="{FF2B5EF4-FFF2-40B4-BE49-F238E27FC236}">
                <a16:creationId xmlns:a16="http://schemas.microsoft.com/office/drawing/2014/main" id="{94169C50-2BB1-8FEF-16C8-94338CF774A8}"/>
              </a:ext>
            </a:extLst>
          </p:cNvPr>
          <p:cNvSpPr txBox="1">
            <a:spLocks/>
          </p:cNvSpPr>
          <p:nvPr/>
        </p:nvSpPr>
        <p:spPr>
          <a:xfrm>
            <a:off x="629476" y="1412231"/>
            <a:ext cx="4699943" cy="501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Helvetica" panose="020B0604020202020204" pitchFamily="2" charset="0"/>
              <a:buChar char="►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291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3275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9013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b="1" dirty="0"/>
              <a:t>4 hora (H = 48 ahead)</a:t>
            </a:r>
            <a:endParaRPr lang="es-ES" sz="1200" dirty="0"/>
          </a:p>
          <a:p>
            <a:pPr lvl="1"/>
            <a:endParaRPr lang="es-ES" sz="1200" dirty="0"/>
          </a:p>
          <a:p>
            <a:pPr lvl="1"/>
            <a:endParaRPr lang="es-ES" sz="1200" dirty="0"/>
          </a:p>
          <a:p>
            <a:pPr lvl="1"/>
            <a:endParaRPr lang="es-ES" sz="1200" dirty="0"/>
          </a:p>
          <a:p>
            <a:pPr lvl="1"/>
            <a:endParaRPr lang="es-ES" dirty="0"/>
          </a:p>
          <a:p>
            <a:pPr lvl="1"/>
            <a:endParaRPr lang="es-ES" sz="1200" dirty="0"/>
          </a:p>
          <a:p>
            <a:pPr lvl="1"/>
            <a:endParaRPr lang="es-ES" dirty="0"/>
          </a:p>
        </p:txBody>
      </p:sp>
      <p:sp>
        <p:nvSpPr>
          <p:cNvPr id="14" name="Marcador de contenido 7">
            <a:extLst>
              <a:ext uri="{FF2B5EF4-FFF2-40B4-BE49-F238E27FC236}">
                <a16:creationId xmlns:a16="http://schemas.microsoft.com/office/drawing/2014/main" id="{3F76AF93-C488-6146-0A3D-BD06491ACC2D}"/>
              </a:ext>
            </a:extLst>
          </p:cNvPr>
          <p:cNvSpPr txBox="1">
            <a:spLocks/>
          </p:cNvSpPr>
          <p:nvPr/>
        </p:nvSpPr>
        <p:spPr>
          <a:xfrm>
            <a:off x="3114254" y="5195266"/>
            <a:ext cx="7401345" cy="1150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Helvetica" panose="020B0604020202020204" pitchFamily="2" charset="0"/>
              <a:buChar char="►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291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3275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9013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b="1" dirty="0"/>
              <a:t>Predicción Directa		⬇ (h=1)	≈ (h=12) 	</a:t>
            </a:r>
          </a:p>
          <a:p>
            <a:r>
              <a:rPr lang="es-ES" sz="1600" b="1" dirty="0"/>
              <a:t>Predicción Autorregresiva	⬆ (h=1)	⬆ (h=12) </a:t>
            </a: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50109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7EF82-FA6F-2054-EBF5-6F71E8E40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C485AA6-C969-0647-1C92-035BF2FAC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365126"/>
            <a:ext cx="8316135" cy="501650"/>
          </a:xfrm>
        </p:spPr>
        <p:txBody>
          <a:bodyPr/>
          <a:lstStyle/>
          <a:p>
            <a:r>
              <a:rPr lang="es-ES" dirty="0">
                <a:solidFill>
                  <a:schemeClr val="tx2"/>
                </a:solidFill>
              </a:rPr>
              <a:t>Evaluación modelo H head</a:t>
            </a:r>
          </a:p>
        </p:txBody>
      </p:sp>
      <p:sp>
        <p:nvSpPr>
          <p:cNvPr id="2" name="Marcador de número de diapositiva 7">
            <a:extLst>
              <a:ext uri="{FF2B5EF4-FFF2-40B4-BE49-F238E27FC236}">
                <a16:creationId xmlns:a16="http://schemas.microsoft.com/office/drawing/2014/main" id="{8D128B04-AD5B-2470-5070-F3B5964DF5A7}"/>
              </a:ext>
            </a:extLst>
          </p:cNvPr>
          <p:cNvSpPr txBox="1"/>
          <p:nvPr/>
        </p:nvSpPr>
        <p:spPr>
          <a:xfrm>
            <a:off x="0" y="6667128"/>
            <a:ext cx="12191996" cy="1908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Sebastián Borreguero Fernández							TFM –</a:t>
            </a:r>
            <a:r>
              <a:rPr lang="es-E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Máster Universitario en Inteligencia Artificial</a:t>
            </a: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								</a:t>
            </a:r>
            <a:fld id="{BCCDD19D-D571-446A-AC0D-9E1A9F2495DA}" type="slidenum">
              <a:rPr sz="900"/>
              <a:t>27</a:t>
            </a:fld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		</a:t>
            </a:r>
          </a:p>
        </p:txBody>
      </p:sp>
      <p:sp>
        <p:nvSpPr>
          <p:cNvPr id="4" name="CuadroTexto 5">
            <a:extLst>
              <a:ext uri="{FF2B5EF4-FFF2-40B4-BE49-F238E27FC236}">
                <a16:creationId xmlns:a16="http://schemas.microsoft.com/office/drawing/2014/main" id="{D16A3E69-4BD3-8659-A4AA-585A18BD4726}"/>
              </a:ext>
            </a:extLst>
          </p:cNvPr>
          <p:cNvSpPr txBox="1"/>
          <p:nvPr/>
        </p:nvSpPr>
        <p:spPr>
          <a:xfrm>
            <a:off x="4" y="-1"/>
            <a:ext cx="12191996" cy="216000"/>
          </a:xfrm>
          <a:prstGeom prst="rect">
            <a:avLst/>
          </a:prstGeom>
          <a:solidFill>
            <a:srgbClr val="003366"/>
          </a:solidFill>
          <a:ln cap="flat">
            <a:solidFill>
              <a:srgbClr val="003366"/>
            </a:solidFill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Introducción</a:t>
            </a:r>
            <a:r>
              <a:rPr lang="es-ES" sz="1100" dirty="0">
                <a:solidFill>
                  <a:srgbClr val="E6B91E"/>
                </a:solidFill>
                <a:latin typeface="Trebuchet MS"/>
              </a:rPr>
              <a:t>			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Modelos</a:t>
            </a:r>
            <a:r>
              <a:rPr lang="es-ES" sz="1100" dirty="0">
                <a:solidFill>
                  <a:srgbClr val="F2F2F2"/>
                </a:solidFill>
                <a:latin typeface="Trebuchet MS"/>
              </a:rPr>
              <a:t>			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Estudio				</a:t>
            </a:r>
            <a:r>
              <a:rPr lang="es-ES" sz="1100" b="0" i="0" u="none" strike="noStrike" kern="1200" cap="none" spc="0" baseline="0" dirty="0">
                <a:solidFill>
                  <a:srgbClr val="E6B91E"/>
                </a:solidFill>
                <a:uFillTx/>
                <a:latin typeface="Trebuchet MS"/>
              </a:rPr>
              <a:t>Resultados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			Conclusiones</a:t>
            </a:r>
          </a:p>
        </p:txBody>
      </p:sp>
      <p:sp>
        <p:nvSpPr>
          <p:cNvPr id="7" name="Marcador de contenido 7">
            <a:extLst>
              <a:ext uri="{FF2B5EF4-FFF2-40B4-BE49-F238E27FC236}">
                <a16:creationId xmlns:a16="http://schemas.microsoft.com/office/drawing/2014/main" id="{1D4EAD0A-6722-0F00-A5B4-086C9B73EC68}"/>
              </a:ext>
            </a:extLst>
          </p:cNvPr>
          <p:cNvSpPr txBox="1">
            <a:spLocks/>
          </p:cNvSpPr>
          <p:nvPr/>
        </p:nvSpPr>
        <p:spPr>
          <a:xfrm>
            <a:off x="629476" y="1412231"/>
            <a:ext cx="4699943" cy="501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Helvetica" panose="020B0604020202020204" pitchFamily="2" charset="0"/>
              <a:buChar char="►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291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3275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9013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b="1" dirty="0"/>
              <a:t>8 hora (H = 48 ahead)</a:t>
            </a:r>
            <a:endParaRPr lang="es-ES" sz="1200" dirty="0"/>
          </a:p>
          <a:p>
            <a:pPr lvl="1"/>
            <a:endParaRPr lang="es-ES" sz="1200" dirty="0"/>
          </a:p>
          <a:p>
            <a:pPr lvl="1"/>
            <a:endParaRPr lang="es-ES" sz="1200" dirty="0"/>
          </a:p>
          <a:p>
            <a:pPr lvl="1"/>
            <a:endParaRPr lang="es-ES" sz="1200" dirty="0"/>
          </a:p>
          <a:p>
            <a:pPr lvl="1"/>
            <a:endParaRPr lang="es-ES" dirty="0"/>
          </a:p>
          <a:p>
            <a:pPr lvl="1"/>
            <a:endParaRPr lang="es-ES" sz="1200" dirty="0"/>
          </a:p>
          <a:p>
            <a:pPr lvl="1"/>
            <a:endParaRPr lang="es-ES" dirty="0"/>
          </a:p>
        </p:txBody>
      </p:sp>
      <p:sp>
        <p:nvSpPr>
          <p:cNvPr id="5" name="Marcador de contenido 7">
            <a:extLst>
              <a:ext uri="{FF2B5EF4-FFF2-40B4-BE49-F238E27FC236}">
                <a16:creationId xmlns:a16="http://schemas.microsoft.com/office/drawing/2014/main" id="{3CBB50FF-CC80-5DAC-D345-C8010F1D4C89}"/>
              </a:ext>
            </a:extLst>
          </p:cNvPr>
          <p:cNvSpPr txBox="1">
            <a:spLocks/>
          </p:cNvSpPr>
          <p:nvPr/>
        </p:nvSpPr>
        <p:spPr>
          <a:xfrm>
            <a:off x="3114254" y="5195266"/>
            <a:ext cx="8572921" cy="1150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Helvetica" panose="020B0604020202020204" pitchFamily="2" charset="0"/>
              <a:buChar char="►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291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3275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9013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b="1" dirty="0"/>
              <a:t>Predicción Directa		⬇ (h=1)	 ≈ (h=24) 	</a:t>
            </a:r>
          </a:p>
          <a:p>
            <a:r>
              <a:rPr lang="es-ES" sz="1600" b="1" dirty="0"/>
              <a:t>Predicción Autorregresiva	⬆ (h=1)	 ≈ (h=24) </a:t>
            </a:r>
          </a:p>
          <a:p>
            <a:pPr lvl="1"/>
            <a:endParaRPr lang="es-E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73DBCD-94FC-C736-E138-CC9FED27B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679" y="1358378"/>
            <a:ext cx="5858693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45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99099-41AA-D105-FAE0-E0D6A3325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56796DB-B5D9-291E-2A5D-E049250D3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365126"/>
            <a:ext cx="8316135" cy="501650"/>
          </a:xfrm>
        </p:spPr>
        <p:txBody>
          <a:bodyPr/>
          <a:lstStyle/>
          <a:p>
            <a:r>
              <a:rPr lang="es-ES" dirty="0">
                <a:solidFill>
                  <a:schemeClr val="tx2"/>
                </a:solidFill>
              </a:rPr>
              <a:t>Análisis de los resultados</a:t>
            </a:r>
          </a:p>
        </p:txBody>
      </p:sp>
      <p:sp>
        <p:nvSpPr>
          <p:cNvPr id="2" name="Marcador de número de diapositiva 7">
            <a:extLst>
              <a:ext uri="{FF2B5EF4-FFF2-40B4-BE49-F238E27FC236}">
                <a16:creationId xmlns:a16="http://schemas.microsoft.com/office/drawing/2014/main" id="{70313164-74F5-5A28-738E-7AAA4749967C}"/>
              </a:ext>
            </a:extLst>
          </p:cNvPr>
          <p:cNvSpPr txBox="1"/>
          <p:nvPr/>
        </p:nvSpPr>
        <p:spPr>
          <a:xfrm>
            <a:off x="0" y="6667128"/>
            <a:ext cx="12191996" cy="1908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Sebastián Borreguero Fernández							TFM –</a:t>
            </a:r>
            <a:r>
              <a:rPr lang="es-E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Máster Universitario en Inteligencia Artificial</a:t>
            </a: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								</a:t>
            </a:r>
            <a:fld id="{BCCDD19D-D571-446A-AC0D-9E1A9F2495DA}" type="slidenum">
              <a:rPr sz="900"/>
              <a:t>28</a:t>
            </a:fld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		</a:t>
            </a:r>
          </a:p>
        </p:txBody>
      </p:sp>
      <p:sp>
        <p:nvSpPr>
          <p:cNvPr id="4" name="CuadroTexto 5">
            <a:extLst>
              <a:ext uri="{FF2B5EF4-FFF2-40B4-BE49-F238E27FC236}">
                <a16:creationId xmlns:a16="http://schemas.microsoft.com/office/drawing/2014/main" id="{156BD841-4B9E-438B-7063-82BE5B7945B7}"/>
              </a:ext>
            </a:extLst>
          </p:cNvPr>
          <p:cNvSpPr txBox="1"/>
          <p:nvPr/>
        </p:nvSpPr>
        <p:spPr>
          <a:xfrm>
            <a:off x="4" y="-1"/>
            <a:ext cx="12191996" cy="216000"/>
          </a:xfrm>
          <a:prstGeom prst="rect">
            <a:avLst/>
          </a:prstGeom>
          <a:solidFill>
            <a:srgbClr val="003366"/>
          </a:solidFill>
          <a:ln cap="flat">
            <a:solidFill>
              <a:srgbClr val="003366"/>
            </a:solidFill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Introducción</a:t>
            </a:r>
            <a:r>
              <a:rPr lang="es-ES" sz="1100" dirty="0">
                <a:solidFill>
                  <a:srgbClr val="E6B91E"/>
                </a:solidFill>
                <a:latin typeface="Trebuchet MS"/>
              </a:rPr>
              <a:t>			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Modelos</a:t>
            </a:r>
            <a:r>
              <a:rPr lang="es-ES" sz="1100" dirty="0">
                <a:solidFill>
                  <a:srgbClr val="F2F2F2"/>
                </a:solidFill>
                <a:latin typeface="Trebuchet MS"/>
              </a:rPr>
              <a:t>			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Estudio				</a:t>
            </a:r>
            <a:r>
              <a:rPr lang="es-ES" sz="1100" b="0" i="0" u="none" strike="noStrike" kern="1200" cap="none" spc="0" baseline="0" dirty="0">
                <a:solidFill>
                  <a:srgbClr val="E6B91E"/>
                </a:solidFill>
                <a:uFillTx/>
                <a:latin typeface="Trebuchet MS"/>
              </a:rPr>
              <a:t>Resultados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			Conclusiones</a:t>
            </a:r>
          </a:p>
        </p:txBody>
      </p:sp>
      <p:sp>
        <p:nvSpPr>
          <p:cNvPr id="10" name="Marcador de contenido 7">
            <a:extLst>
              <a:ext uri="{FF2B5EF4-FFF2-40B4-BE49-F238E27FC236}">
                <a16:creationId xmlns:a16="http://schemas.microsoft.com/office/drawing/2014/main" id="{C8AB7886-2A82-6474-B578-904A8EF06CE5}"/>
              </a:ext>
            </a:extLst>
          </p:cNvPr>
          <p:cNvSpPr txBox="1">
            <a:spLocks/>
          </p:cNvSpPr>
          <p:nvPr/>
        </p:nvSpPr>
        <p:spPr>
          <a:xfrm>
            <a:off x="629475" y="1412230"/>
            <a:ext cx="8316135" cy="1047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Helvetica" panose="020B0604020202020204" pitchFamily="2" charset="0"/>
              <a:buChar char="►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291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3275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9013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b="1" dirty="0"/>
              <a:t>Estabilidad </a:t>
            </a:r>
            <a:r>
              <a:rPr lang="es-ES" sz="1600" b="1" dirty="0" err="1"/>
              <a:t>autoregresiva</a:t>
            </a:r>
            <a:r>
              <a:rPr lang="es-ES" sz="1600" b="1" dirty="0"/>
              <a:t> creciente:</a:t>
            </a:r>
            <a:r>
              <a:rPr lang="es-ES" sz="1600" dirty="0"/>
              <a:t> </a:t>
            </a:r>
          </a:p>
          <a:p>
            <a:pPr lvl="1"/>
            <a:r>
              <a:rPr lang="es-ES" sz="1400" dirty="0"/>
              <a:t>De h=1 a h=6 la </a:t>
            </a:r>
            <a:r>
              <a:rPr lang="es-ES" sz="1400" dirty="0" err="1"/>
              <a:t>autoregresiva</a:t>
            </a:r>
            <a:r>
              <a:rPr lang="es-ES" sz="1400" dirty="0"/>
              <a:t> pasa de errática a </a:t>
            </a:r>
            <a:r>
              <a:rPr lang="es-ES" sz="1400" b="1" dirty="0"/>
              <a:t>usable</a:t>
            </a:r>
            <a:r>
              <a:rPr lang="es-ES" sz="1400" dirty="0"/>
              <a:t>; </a:t>
            </a:r>
          </a:p>
          <a:p>
            <a:pPr lvl="1"/>
            <a:r>
              <a:rPr lang="es-ES" sz="1400" dirty="0"/>
              <a:t>h=12, 24, 48 se </a:t>
            </a:r>
            <a:r>
              <a:rPr lang="es-ES" sz="1400" b="1" dirty="0"/>
              <a:t>estabiliza</a:t>
            </a:r>
            <a:r>
              <a:rPr lang="es-ES" sz="1400" dirty="0"/>
              <a:t> y converge con la directa.</a:t>
            </a:r>
          </a:p>
          <a:p>
            <a:pPr lvl="1"/>
            <a:endParaRPr lang="es-ES" sz="1200" dirty="0"/>
          </a:p>
          <a:p>
            <a:pPr lvl="1"/>
            <a:endParaRPr lang="es-ES" sz="1200" dirty="0"/>
          </a:p>
          <a:p>
            <a:pPr lvl="1"/>
            <a:endParaRPr lang="es-ES" sz="1200" dirty="0"/>
          </a:p>
          <a:p>
            <a:pPr lvl="1"/>
            <a:endParaRPr lang="es-ES" dirty="0"/>
          </a:p>
          <a:p>
            <a:pPr lvl="1"/>
            <a:endParaRPr lang="es-ES" sz="1200" dirty="0"/>
          </a:p>
          <a:p>
            <a:pPr lvl="1"/>
            <a:endParaRPr lang="es-ES" dirty="0"/>
          </a:p>
        </p:txBody>
      </p:sp>
      <p:sp>
        <p:nvSpPr>
          <p:cNvPr id="12" name="Marcador de contenido 7">
            <a:extLst>
              <a:ext uri="{FF2B5EF4-FFF2-40B4-BE49-F238E27FC236}">
                <a16:creationId xmlns:a16="http://schemas.microsoft.com/office/drawing/2014/main" id="{F7FE602E-0974-0C1A-AA58-7F949D023790}"/>
              </a:ext>
            </a:extLst>
          </p:cNvPr>
          <p:cNvSpPr txBox="1">
            <a:spLocks/>
          </p:cNvSpPr>
          <p:nvPr/>
        </p:nvSpPr>
        <p:spPr>
          <a:xfrm>
            <a:off x="629474" y="3656385"/>
            <a:ext cx="8847901" cy="1941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Helvetica" panose="020B0604020202020204" pitchFamily="2" charset="0"/>
              <a:buChar char="►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291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3275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9013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s-ES" sz="1200" dirty="0"/>
          </a:p>
          <a:p>
            <a:pPr lvl="1"/>
            <a:endParaRPr lang="es-ES" sz="1200" dirty="0"/>
          </a:p>
          <a:p>
            <a:pPr lvl="1"/>
            <a:endParaRPr lang="es-ES" dirty="0"/>
          </a:p>
          <a:p>
            <a:pPr lvl="1"/>
            <a:endParaRPr lang="es-ES" sz="1200" dirty="0"/>
          </a:p>
          <a:p>
            <a:pPr lvl="1"/>
            <a:endParaRPr lang="es-ES" dirty="0"/>
          </a:p>
        </p:txBody>
      </p:sp>
      <p:pic>
        <p:nvPicPr>
          <p:cNvPr id="16" name="Picture 15" descr="A graph of a graph&#10;&#10;AI-generated content may be incorrect.">
            <a:extLst>
              <a:ext uri="{FF2B5EF4-FFF2-40B4-BE49-F238E27FC236}">
                <a16:creationId xmlns:a16="http://schemas.microsoft.com/office/drawing/2014/main" id="{84B7C909-AC75-C213-2167-055AA8D8E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5200"/>
            <a:ext cx="8134350" cy="4082104"/>
          </a:xfrm>
          <a:prstGeom prst="rect">
            <a:avLst/>
          </a:prstGeom>
        </p:spPr>
      </p:pic>
      <p:pic>
        <p:nvPicPr>
          <p:cNvPr id="18" name="Picture 17" descr="A graph of a graph&#10;&#10;AI-generated content may be incorrect.">
            <a:extLst>
              <a:ext uri="{FF2B5EF4-FFF2-40B4-BE49-F238E27FC236}">
                <a16:creationId xmlns:a16="http://schemas.microsoft.com/office/drawing/2014/main" id="{E6666FC6-9CD7-CC20-3E6A-BDF4169DD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51" y="2315200"/>
            <a:ext cx="8134351" cy="4082104"/>
          </a:xfrm>
          <a:prstGeom prst="rect">
            <a:avLst/>
          </a:prstGeom>
        </p:spPr>
      </p:pic>
      <p:pic>
        <p:nvPicPr>
          <p:cNvPr id="20" name="Picture 19" descr="A graph of a graph&#10;&#10;AI-generated content may be incorrect.">
            <a:extLst>
              <a:ext uri="{FF2B5EF4-FFF2-40B4-BE49-F238E27FC236}">
                <a16:creationId xmlns:a16="http://schemas.microsoft.com/office/drawing/2014/main" id="{834ABFE1-C2B4-F7A5-A030-19C0955ACB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704" y="2315200"/>
            <a:ext cx="8134351" cy="4082104"/>
          </a:xfrm>
          <a:prstGeom prst="rect">
            <a:avLst/>
          </a:prstGeom>
        </p:spPr>
      </p:pic>
      <p:pic>
        <p:nvPicPr>
          <p:cNvPr id="22" name="Picture 21" descr="A graph of a graph&#10;&#10;AI-generated content may be incorrect.">
            <a:extLst>
              <a:ext uri="{FF2B5EF4-FFF2-40B4-BE49-F238E27FC236}">
                <a16:creationId xmlns:a16="http://schemas.microsoft.com/office/drawing/2014/main" id="{1D7B54E1-5D4C-77FA-6F7B-B9C67EC377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174" y="2315200"/>
            <a:ext cx="8134351" cy="408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13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98E17-35DC-6D36-3ACA-38C665ABA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B912003-2793-49FA-A86D-CC53D82DB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365126"/>
            <a:ext cx="8316135" cy="501650"/>
          </a:xfrm>
        </p:spPr>
        <p:txBody>
          <a:bodyPr/>
          <a:lstStyle/>
          <a:p>
            <a:r>
              <a:rPr lang="es-ES" dirty="0">
                <a:solidFill>
                  <a:schemeClr val="tx2"/>
                </a:solidFill>
              </a:rPr>
              <a:t>Análisis de los resultados</a:t>
            </a:r>
          </a:p>
        </p:txBody>
      </p:sp>
      <p:sp>
        <p:nvSpPr>
          <p:cNvPr id="2" name="Marcador de número de diapositiva 7">
            <a:extLst>
              <a:ext uri="{FF2B5EF4-FFF2-40B4-BE49-F238E27FC236}">
                <a16:creationId xmlns:a16="http://schemas.microsoft.com/office/drawing/2014/main" id="{FEAEC97D-9583-E459-2DAC-8EBAAAD6427C}"/>
              </a:ext>
            </a:extLst>
          </p:cNvPr>
          <p:cNvSpPr txBox="1"/>
          <p:nvPr/>
        </p:nvSpPr>
        <p:spPr>
          <a:xfrm>
            <a:off x="0" y="6667128"/>
            <a:ext cx="12191996" cy="1908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Sebastián Borreguero Fernández							TFM –</a:t>
            </a:r>
            <a:r>
              <a:rPr lang="es-E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Máster Universitario en Inteligencia Artificial</a:t>
            </a: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								</a:t>
            </a:r>
            <a:fld id="{BCCDD19D-D571-446A-AC0D-9E1A9F2495DA}" type="slidenum">
              <a:rPr sz="900"/>
              <a:t>29</a:t>
            </a:fld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		</a:t>
            </a:r>
          </a:p>
        </p:txBody>
      </p:sp>
      <p:sp>
        <p:nvSpPr>
          <p:cNvPr id="4" name="CuadroTexto 5">
            <a:extLst>
              <a:ext uri="{FF2B5EF4-FFF2-40B4-BE49-F238E27FC236}">
                <a16:creationId xmlns:a16="http://schemas.microsoft.com/office/drawing/2014/main" id="{2F423EF1-8C7D-5DE9-64CD-29BC9E7113D4}"/>
              </a:ext>
            </a:extLst>
          </p:cNvPr>
          <p:cNvSpPr txBox="1"/>
          <p:nvPr/>
        </p:nvSpPr>
        <p:spPr>
          <a:xfrm>
            <a:off x="4" y="-1"/>
            <a:ext cx="12191996" cy="216000"/>
          </a:xfrm>
          <a:prstGeom prst="rect">
            <a:avLst/>
          </a:prstGeom>
          <a:solidFill>
            <a:srgbClr val="003366"/>
          </a:solidFill>
          <a:ln cap="flat">
            <a:solidFill>
              <a:srgbClr val="003366"/>
            </a:solidFill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Introducción</a:t>
            </a:r>
            <a:r>
              <a:rPr lang="es-ES" sz="1100" dirty="0">
                <a:solidFill>
                  <a:srgbClr val="E6B91E"/>
                </a:solidFill>
                <a:latin typeface="Trebuchet MS"/>
              </a:rPr>
              <a:t>			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Modelos</a:t>
            </a:r>
            <a:r>
              <a:rPr lang="es-ES" sz="1100" dirty="0">
                <a:solidFill>
                  <a:srgbClr val="F2F2F2"/>
                </a:solidFill>
                <a:latin typeface="Trebuchet MS"/>
              </a:rPr>
              <a:t>			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Estudio				</a:t>
            </a:r>
            <a:r>
              <a:rPr lang="es-ES" sz="1100" b="0" i="0" u="none" strike="noStrike" kern="1200" cap="none" spc="0" baseline="0" dirty="0">
                <a:solidFill>
                  <a:srgbClr val="E6B91E"/>
                </a:solidFill>
                <a:uFillTx/>
                <a:latin typeface="Trebuchet MS"/>
              </a:rPr>
              <a:t>Resultados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			Conclusiones</a:t>
            </a:r>
          </a:p>
        </p:txBody>
      </p:sp>
      <p:sp>
        <p:nvSpPr>
          <p:cNvPr id="11" name="Marcador de contenido 7">
            <a:extLst>
              <a:ext uri="{FF2B5EF4-FFF2-40B4-BE49-F238E27FC236}">
                <a16:creationId xmlns:a16="http://schemas.microsoft.com/office/drawing/2014/main" id="{91103A8D-0385-FB23-B217-074312DAF651}"/>
              </a:ext>
            </a:extLst>
          </p:cNvPr>
          <p:cNvSpPr txBox="1">
            <a:spLocks/>
          </p:cNvSpPr>
          <p:nvPr/>
        </p:nvSpPr>
        <p:spPr>
          <a:xfrm>
            <a:off x="591374" y="1399557"/>
            <a:ext cx="8847901" cy="1144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Helvetica" panose="020B0604020202020204" pitchFamily="2" charset="0"/>
              <a:buChar char="►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291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3275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9013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b="1" dirty="0"/>
              <a:t>Mejoras cuantitativas claras.</a:t>
            </a:r>
          </a:p>
          <a:p>
            <a:pPr lvl="1"/>
            <a:r>
              <a:rPr lang="es-ES" sz="1400" dirty="0"/>
              <a:t>BiLSTM_19: MAE 	​ ↓ de ~985 (h=1) a ~232 (h=48) (−76% aprox.).</a:t>
            </a:r>
          </a:p>
          <a:p>
            <a:pPr lvl="1"/>
            <a:r>
              <a:rPr lang="es-ES" sz="1400" dirty="0"/>
              <a:t>LSTM_89: MAE 		​ ↓ de ~6439 (h=1) a ~304 (h=48) (−95% aprox.).</a:t>
            </a:r>
            <a:endParaRPr lang="es-ES" sz="1200" dirty="0"/>
          </a:p>
          <a:p>
            <a:pPr lvl="1"/>
            <a:endParaRPr lang="es-ES" sz="1200" dirty="0"/>
          </a:p>
          <a:p>
            <a:pPr lvl="1"/>
            <a:endParaRPr lang="es-ES" dirty="0"/>
          </a:p>
          <a:p>
            <a:pPr lvl="1"/>
            <a:endParaRPr lang="es-ES" sz="1200" dirty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89029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1AC47C9-0986-4E97-BE1E-7913CF573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365126"/>
            <a:ext cx="8352685" cy="501650"/>
          </a:xfrm>
        </p:spPr>
        <p:txBody>
          <a:bodyPr/>
          <a:lstStyle/>
          <a:p>
            <a:r>
              <a:rPr lang="es-ES" dirty="0">
                <a:solidFill>
                  <a:schemeClr val="tx2"/>
                </a:solidFill>
              </a:rPr>
              <a:t>El sistema eléctrico y el consumo de energía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3C6788A-579E-4592-AD8A-75FCCFC30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313" y="1377044"/>
            <a:ext cx="5585812" cy="548751"/>
          </a:xfrm>
        </p:spPr>
        <p:txBody>
          <a:bodyPr/>
          <a:lstStyle/>
          <a:p>
            <a:r>
              <a:rPr lang="es-ES" dirty="0"/>
              <a:t>Pilar fundamental de las sociedades modernas</a:t>
            </a:r>
          </a:p>
        </p:txBody>
      </p:sp>
      <p:sp>
        <p:nvSpPr>
          <p:cNvPr id="9" name="Marcador de número de diapositiva 7">
            <a:extLst>
              <a:ext uri="{FF2B5EF4-FFF2-40B4-BE49-F238E27FC236}">
                <a16:creationId xmlns:a16="http://schemas.microsoft.com/office/drawing/2014/main" id="{E6D48987-7CF5-4A48-9863-C29C0281856F}"/>
              </a:ext>
            </a:extLst>
          </p:cNvPr>
          <p:cNvSpPr txBox="1"/>
          <p:nvPr/>
        </p:nvSpPr>
        <p:spPr>
          <a:xfrm>
            <a:off x="0" y="6667128"/>
            <a:ext cx="12191996" cy="1908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Sebastián Borreguero Fernández							TFM –</a:t>
            </a:r>
            <a:r>
              <a:rPr lang="es-E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Máster Universitario en Inteligencia Artificial</a:t>
            </a: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								</a:t>
            </a:r>
            <a:fld id="{BCCDD19D-D571-446A-AC0D-9E1A9F2495DA}" type="slidenum">
              <a:rPr sz="900"/>
              <a:t>3</a:t>
            </a:fld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		</a:t>
            </a:r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CF4E8C55-758A-AE5D-F3FF-9472FBE01FE5}"/>
              </a:ext>
            </a:extLst>
          </p:cNvPr>
          <p:cNvSpPr txBox="1">
            <a:spLocks/>
          </p:cNvSpPr>
          <p:nvPr/>
        </p:nvSpPr>
        <p:spPr>
          <a:xfrm>
            <a:off x="1119788" y="3336129"/>
            <a:ext cx="7642472" cy="501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Helvetica" panose="020B0604020202020204" pitchFamily="2" charset="0"/>
              <a:buChar char="►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291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3275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9013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El sistema eléctrico está compuesto por tres bloques:</a:t>
            </a:r>
          </a:p>
        </p:txBody>
      </p:sp>
      <p:pic>
        <p:nvPicPr>
          <p:cNvPr id="5" name="Picture 4" descr="A blue and green line drawing of a tower&#10;&#10;AI-generated content may be incorrect.">
            <a:extLst>
              <a:ext uri="{FF2B5EF4-FFF2-40B4-BE49-F238E27FC236}">
                <a16:creationId xmlns:a16="http://schemas.microsoft.com/office/drawing/2014/main" id="{6E790FAA-BF44-EFF6-98CC-946A374D6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584" y="3803706"/>
            <a:ext cx="5685378" cy="20273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5F52EE-BCB7-8D38-23B9-BEFA40C4B09C}"/>
              </a:ext>
            </a:extLst>
          </p:cNvPr>
          <p:cNvSpPr txBox="1"/>
          <p:nvPr/>
        </p:nvSpPr>
        <p:spPr>
          <a:xfrm>
            <a:off x="1931869" y="5876500"/>
            <a:ext cx="7924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/>
              <a:t>Mantener en equilibrio oferta y la demanda de energía en tiempo real</a:t>
            </a:r>
          </a:p>
        </p:txBody>
      </p:sp>
      <p:sp>
        <p:nvSpPr>
          <p:cNvPr id="12" name="Abrir llave 1">
            <a:extLst>
              <a:ext uri="{FF2B5EF4-FFF2-40B4-BE49-F238E27FC236}">
                <a16:creationId xmlns:a16="http://schemas.microsoft.com/office/drawing/2014/main" id="{7F7DECF4-54A1-AD3B-C92D-D38390B04431}"/>
              </a:ext>
            </a:extLst>
          </p:cNvPr>
          <p:cNvSpPr/>
          <p:nvPr/>
        </p:nvSpPr>
        <p:spPr>
          <a:xfrm>
            <a:off x="6382905" y="1067676"/>
            <a:ext cx="205642" cy="929885"/>
          </a:xfrm>
          <a:prstGeom prst="leftBrace">
            <a:avLst/>
          </a:prstGeom>
          <a:ln w="28575">
            <a:solidFill>
              <a:srgbClr val="0033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>
              <a:ln w="28575">
                <a:solidFill>
                  <a:srgbClr val="003366"/>
                </a:solidFill>
              </a:ln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6FF00F-D73C-5B69-2298-88F5CF14C59D}"/>
              </a:ext>
            </a:extLst>
          </p:cNvPr>
          <p:cNvSpPr txBox="1"/>
          <p:nvPr/>
        </p:nvSpPr>
        <p:spPr>
          <a:xfrm>
            <a:off x="5672881" y="1048626"/>
            <a:ext cx="267652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buFontTx/>
              <a:buChar char="-"/>
            </a:pPr>
            <a:r>
              <a:rPr lang="es-ES" sz="1400" dirty="0">
                <a:latin typeface="+mj-lt"/>
              </a:rPr>
              <a:t>Industria</a:t>
            </a:r>
          </a:p>
          <a:p>
            <a:pPr marL="1200150" lvl="2" indent="-285750">
              <a:buFontTx/>
              <a:buChar char="-"/>
            </a:pPr>
            <a:r>
              <a:rPr lang="es-ES" sz="1400" dirty="0">
                <a:latin typeface="+mj-lt"/>
              </a:rPr>
              <a:t>Comercios</a:t>
            </a:r>
          </a:p>
          <a:p>
            <a:pPr marL="1200150" lvl="2" indent="-285750">
              <a:buFontTx/>
              <a:buChar char="-"/>
            </a:pPr>
            <a:r>
              <a:rPr lang="es-ES" sz="1400" dirty="0">
                <a:latin typeface="+mj-lt"/>
              </a:rPr>
              <a:t>Hogares</a:t>
            </a:r>
          </a:p>
          <a:p>
            <a:pPr marL="1200150" lvl="2" indent="-285750">
              <a:buFontTx/>
              <a:buChar char="-"/>
            </a:pPr>
            <a:r>
              <a:rPr lang="es-ES" sz="1400" dirty="0">
                <a:latin typeface="+mj-lt"/>
              </a:rPr>
              <a:t>Otros servicios</a:t>
            </a:r>
          </a:p>
        </p:txBody>
      </p:sp>
      <p:sp>
        <p:nvSpPr>
          <p:cNvPr id="31" name="Marcador de contenido 5">
            <a:extLst>
              <a:ext uri="{FF2B5EF4-FFF2-40B4-BE49-F238E27FC236}">
                <a16:creationId xmlns:a16="http://schemas.microsoft.com/office/drawing/2014/main" id="{05E6A8BC-26D7-63A2-3913-557C2B5E5A2E}"/>
              </a:ext>
            </a:extLst>
          </p:cNvPr>
          <p:cNvSpPr txBox="1">
            <a:spLocks/>
          </p:cNvSpPr>
          <p:nvPr/>
        </p:nvSpPr>
        <p:spPr>
          <a:xfrm>
            <a:off x="1129312" y="2302198"/>
            <a:ext cx="7462237" cy="929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Helvetica" panose="020B0604020202020204" pitchFamily="2" charset="0"/>
              <a:buChar char="►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291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3275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9013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Agencia Internacional de la Energía (</a:t>
            </a:r>
            <a:r>
              <a:rPr lang="es-ES" b="1" dirty="0"/>
              <a:t>IEA</a:t>
            </a:r>
            <a:r>
              <a:rPr lang="es-ES" dirty="0"/>
              <a:t>): Sector eléctrico representa un 20–25% del consumo energético final a nivel mundial. 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464D7B0-4595-9403-4CEA-E28181B1DA11}"/>
              </a:ext>
            </a:extLst>
          </p:cNvPr>
          <p:cNvGrpSpPr/>
          <p:nvPr/>
        </p:nvGrpSpPr>
        <p:grpSpPr>
          <a:xfrm>
            <a:off x="8591549" y="1692878"/>
            <a:ext cx="3377987" cy="2425236"/>
            <a:chOff x="8346953" y="1592777"/>
            <a:chExt cx="3183504" cy="2281566"/>
          </a:xfrm>
        </p:grpSpPr>
        <p:pic>
          <p:nvPicPr>
            <p:cNvPr id="32" name="Picture 31" descr="A pie chart with different colored circles with Crust in the background&#10;&#10;AI-generated content may be incorrect.">
              <a:extLst>
                <a:ext uri="{FF2B5EF4-FFF2-40B4-BE49-F238E27FC236}">
                  <a16:creationId xmlns:a16="http://schemas.microsoft.com/office/drawing/2014/main" id="{027C4941-D56A-6975-57D5-897A5AD5E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6953" y="1595577"/>
              <a:ext cx="3183504" cy="2278766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D67E314-5143-A2EE-EB0E-EA79024A02C8}"/>
                </a:ext>
              </a:extLst>
            </p:cNvPr>
            <p:cNvSpPr/>
            <p:nvPr/>
          </p:nvSpPr>
          <p:spPr>
            <a:xfrm flipV="1">
              <a:off x="8518406" y="1592777"/>
              <a:ext cx="2676524" cy="2191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36" name="CuadroTexto 5">
            <a:extLst>
              <a:ext uri="{FF2B5EF4-FFF2-40B4-BE49-F238E27FC236}">
                <a16:creationId xmlns:a16="http://schemas.microsoft.com/office/drawing/2014/main" id="{1A36C83A-C32B-8A9C-0DD6-A254AE7D7EE5}"/>
              </a:ext>
            </a:extLst>
          </p:cNvPr>
          <p:cNvSpPr txBox="1"/>
          <p:nvPr/>
        </p:nvSpPr>
        <p:spPr>
          <a:xfrm>
            <a:off x="4" y="-1"/>
            <a:ext cx="12191996" cy="261610"/>
          </a:xfrm>
          <a:prstGeom prst="rect">
            <a:avLst/>
          </a:prstGeom>
          <a:solidFill>
            <a:srgbClr val="003366"/>
          </a:solidFill>
          <a:ln cap="flat">
            <a:solidFill>
              <a:srgbClr val="003366"/>
            </a:solidFill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100" b="0" i="0" u="none" strike="noStrike" kern="1200" cap="none" spc="0" baseline="0" dirty="0">
                <a:solidFill>
                  <a:srgbClr val="E6B91E"/>
                </a:solidFill>
                <a:uFillTx/>
                <a:latin typeface="Trebuchet MS"/>
              </a:rPr>
              <a:t>Introducción			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Modelos			Estudio				Resultados			Conclusiones</a:t>
            </a:r>
          </a:p>
        </p:txBody>
      </p:sp>
    </p:spTree>
    <p:extLst>
      <p:ext uri="{BB962C8B-B14F-4D97-AF65-F5344CB8AC3E}">
        <p14:creationId xmlns:p14="http://schemas.microsoft.com/office/powerpoint/2010/main" val="149873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  <p:bldP spid="11" grpId="0"/>
      <p:bldP spid="31" grpId="0" build="allAtOnce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4BB20-4798-9400-BD62-B92BA520A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showing a graph&#10;&#10;AI-generated content may be incorrect.">
            <a:extLst>
              <a:ext uri="{FF2B5EF4-FFF2-40B4-BE49-F238E27FC236}">
                <a16:creationId xmlns:a16="http://schemas.microsoft.com/office/drawing/2014/main" id="{947D5881-0E67-1461-0730-0E8E67E10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61" y="2246973"/>
            <a:ext cx="9188326" cy="4611026"/>
          </a:xfrm>
          <a:prstGeom prst="rect">
            <a:avLst/>
          </a:prstGeom>
        </p:spPr>
      </p:pic>
      <p:pic>
        <p:nvPicPr>
          <p:cNvPr id="6" name="Picture 5" descr="A graph of a graph&#10;&#10;AI-generated content may be incorrect.">
            <a:extLst>
              <a:ext uri="{FF2B5EF4-FFF2-40B4-BE49-F238E27FC236}">
                <a16:creationId xmlns:a16="http://schemas.microsoft.com/office/drawing/2014/main" id="{40082DE1-2C73-6423-81E8-F49C979C1B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973" y="2238392"/>
            <a:ext cx="9188326" cy="4611026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F4DBC63E-115F-D04A-72D8-9F0983D5E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365126"/>
            <a:ext cx="8316135" cy="501650"/>
          </a:xfrm>
        </p:spPr>
        <p:txBody>
          <a:bodyPr/>
          <a:lstStyle/>
          <a:p>
            <a:r>
              <a:rPr lang="es-ES" dirty="0">
                <a:solidFill>
                  <a:schemeClr val="tx2"/>
                </a:solidFill>
              </a:rPr>
              <a:t>Análisis de los resultados</a:t>
            </a:r>
          </a:p>
        </p:txBody>
      </p:sp>
      <p:sp>
        <p:nvSpPr>
          <p:cNvPr id="2" name="Marcador de número de diapositiva 7">
            <a:extLst>
              <a:ext uri="{FF2B5EF4-FFF2-40B4-BE49-F238E27FC236}">
                <a16:creationId xmlns:a16="http://schemas.microsoft.com/office/drawing/2014/main" id="{5E97F868-8D21-EC80-3767-74BC3E506ED8}"/>
              </a:ext>
            </a:extLst>
          </p:cNvPr>
          <p:cNvSpPr txBox="1"/>
          <p:nvPr/>
        </p:nvSpPr>
        <p:spPr>
          <a:xfrm>
            <a:off x="0" y="6667128"/>
            <a:ext cx="12191996" cy="1908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Sebastián Borreguero Fernández							TFM –</a:t>
            </a:r>
            <a:r>
              <a:rPr lang="es-E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Máster Universitario en Inteligencia Artificial</a:t>
            </a: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								</a:t>
            </a:r>
            <a:fld id="{BCCDD19D-D571-446A-AC0D-9E1A9F2495DA}" type="slidenum">
              <a:rPr sz="900"/>
              <a:t>30</a:t>
            </a:fld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		</a:t>
            </a:r>
          </a:p>
        </p:txBody>
      </p:sp>
      <p:sp>
        <p:nvSpPr>
          <p:cNvPr id="4" name="CuadroTexto 5">
            <a:extLst>
              <a:ext uri="{FF2B5EF4-FFF2-40B4-BE49-F238E27FC236}">
                <a16:creationId xmlns:a16="http://schemas.microsoft.com/office/drawing/2014/main" id="{BCE08951-C031-765B-BF78-EA50B8FACAF1}"/>
              </a:ext>
            </a:extLst>
          </p:cNvPr>
          <p:cNvSpPr txBox="1"/>
          <p:nvPr/>
        </p:nvSpPr>
        <p:spPr>
          <a:xfrm>
            <a:off x="4" y="-1"/>
            <a:ext cx="12191996" cy="216000"/>
          </a:xfrm>
          <a:prstGeom prst="rect">
            <a:avLst/>
          </a:prstGeom>
          <a:solidFill>
            <a:srgbClr val="003366"/>
          </a:solidFill>
          <a:ln cap="flat">
            <a:solidFill>
              <a:srgbClr val="003366"/>
            </a:solidFill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Introducción</a:t>
            </a:r>
            <a:r>
              <a:rPr lang="es-ES" sz="1100" dirty="0">
                <a:solidFill>
                  <a:srgbClr val="E6B91E"/>
                </a:solidFill>
                <a:latin typeface="Trebuchet MS"/>
              </a:rPr>
              <a:t>			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Modelos</a:t>
            </a:r>
            <a:r>
              <a:rPr lang="es-ES" sz="1100" dirty="0">
                <a:solidFill>
                  <a:srgbClr val="F2F2F2"/>
                </a:solidFill>
                <a:latin typeface="Trebuchet MS"/>
              </a:rPr>
              <a:t>			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Estudio				</a:t>
            </a:r>
            <a:r>
              <a:rPr lang="es-ES" sz="1100" b="0" i="0" u="none" strike="noStrike" kern="1200" cap="none" spc="0" baseline="0" dirty="0">
                <a:solidFill>
                  <a:srgbClr val="E6B91E"/>
                </a:solidFill>
                <a:uFillTx/>
                <a:latin typeface="Trebuchet MS"/>
              </a:rPr>
              <a:t>Resultados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			Conclusiones</a:t>
            </a:r>
          </a:p>
        </p:txBody>
      </p:sp>
      <p:sp>
        <p:nvSpPr>
          <p:cNvPr id="11" name="Marcador de contenido 7">
            <a:extLst>
              <a:ext uri="{FF2B5EF4-FFF2-40B4-BE49-F238E27FC236}">
                <a16:creationId xmlns:a16="http://schemas.microsoft.com/office/drawing/2014/main" id="{42BE7C73-07D9-4A94-5AA4-BDC61FED920B}"/>
              </a:ext>
            </a:extLst>
          </p:cNvPr>
          <p:cNvSpPr txBox="1">
            <a:spLocks/>
          </p:cNvSpPr>
          <p:nvPr/>
        </p:nvSpPr>
        <p:spPr>
          <a:xfrm>
            <a:off x="591374" y="1399557"/>
            <a:ext cx="8847901" cy="1144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Helvetica" panose="020B0604020202020204" pitchFamily="2" charset="0"/>
              <a:buChar char="►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291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3275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9013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b="1" dirty="0"/>
              <a:t>Mejoras cuantitativas claras.</a:t>
            </a:r>
          </a:p>
          <a:p>
            <a:pPr lvl="1"/>
            <a:r>
              <a:rPr lang="es-ES" sz="1400" b="1" dirty="0"/>
              <a:t>BiLSTM_19: MAE 	​ ↓ de ~985 (h=1) a ~232 (h=48) (−76% aprox.).</a:t>
            </a:r>
          </a:p>
          <a:p>
            <a:pPr lvl="1"/>
            <a:r>
              <a:rPr lang="es-ES" sz="1400" dirty="0"/>
              <a:t>LSTM_89: MAE 		​ ↓ de ~6439 (h=1) a ~304 (h=48) (−95% aprox.).</a:t>
            </a:r>
            <a:endParaRPr lang="es-ES" sz="1200" dirty="0"/>
          </a:p>
          <a:p>
            <a:pPr lvl="1"/>
            <a:endParaRPr lang="es-ES" sz="1200" dirty="0"/>
          </a:p>
          <a:p>
            <a:pPr lvl="1"/>
            <a:endParaRPr lang="es-ES" dirty="0"/>
          </a:p>
          <a:p>
            <a:pPr lvl="1"/>
            <a:endParaRPr lang="es-ES" sz="1200" dirty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6014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2BA4E-BB29-DA16-C530-D1F240914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showing a graph&#10;&#10;AI-generated content may be incorrect.">
            <a:extLst>
              <a:ext uri="{FF2B5EF4-FFF2-40B4-BE49-F238E27FC236}">
                <a16:creationId xmlns:a16="http://schemas.microsoft.com/office/drawing/2014/main" id="{85676F95-9822-2005-476C-58B2949F2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61" y="2246974"/>
            <a:ext cx="9188326" cy="4611026"/>
          </a:xfrm>
          <a:prstGeom prst="rect">
            <a:avLst/>
          </a:prstGeom>
        </p:spPr>
      </p:pic>
      <p:pic>
        <p:nvPicPr>
          <p:cNvPr id="10" name="Picture 9" descr="A graph of a graph&#10;&#10;AI-generated content may be incorrect.">
            <a:extLst>
              <a:ext uri="{FF2B5EF4-FFF2-40B4-BE49-F238E27FC236}">
                <a16:creationId xmlns:a16="http://schemas.microsoft.com/office/drawing/2014/main" id="{A5283F2E-3265-C298-BADF-793AE636D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320" y="2246974"/>
            <a:ext cx="9188326" cy="4611026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BDC1EC2F-6F21-A853-AF5D-53470F1B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365126"/>
            <a:ext cx="8316135" cy="501650"/>
          </a:xfrm>
        </p:spPr>
        <p:txBody>
          <a:bodyPr/>
          <a:lstStyle/>
          <a:p>
            <a:r>
              <a:rPr lang="es-ES" dirty="0">
                <a:solidFill>
                  <a:schemeClr val="tx2"/>
                </a:solidFill>
              </a:rPr>
              <a:t>Análisis de los resultados</a:t>
            </a:r>
          </a:p>
        </p:txBody>
      </p:sp>
      <p:sp>
        <p:nvSpPr>
          <p:cNvPr id="2" name="Marcador de número de diapositiva 7">
            <a:extLst>
              <a:ext uri="{FF2B5EF4-FFF2-40B4-BE49-F238E27FC236}">
                <a16:creationId xmlns:a16="http://schemas.microsoft.com/office/drawing/2014/main" id="{2A6484BD-920C-EECF-2B10-CFCE79B2D4EF}"/>
              </a:ext>
            </a:extLst>
          </p:cNvPr>
          <p:cNvSpPr txBox="1"/>
          <p:nvPr/>
        </p:nvSpPr>
        <p:spPr>
          <a:xfrm>
            <a:off x="0" y="6667128"/>
            <a:ext cx="12191996" cy="1908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Sebastián Borreguero Fernández							TFM –</a:t>
            </a:r>
            <a:r>
              <a:rPr lang="es-E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Máster Universitario en Inteligencia Artificial</a:t>
            </a: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								</a:t>
            </a:r>
            <a:fld id="{BCCDD19D-D571-446A-AC0D-9E1A9F2495DA}" type="slidenum">
              <a:rPr sz="900"/>
              <a:t>31</a:t>
            </a:fld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		</a:t>
            </a:r>
          </a:p>
        </p:txBody>
      </p:sp>
      <p:sp>
        <p:nvSpPr>
          <p:cNvPr id="4" name="CuadroTexto 5">
            <a:extLst>
              <a:ext uri="{FF2B5EF4-FFF2-40B4-BE49-F238E27FC236}">
                <a16:creationId xmlns:a16="http://schemas.microsoft.com/office/drawing/2014/main" id="{08739061-3BDA-60E3-864B-D3EA49899492}"/>
              </a:ext>
            </a:extLst>
          </p:cNvPr>
          <p:cNvSpPr txBox="1"/>
          <p:nvPr/>
        </p:nvSpPr>
        <p:spPr>
          <a:xfrm>
            <a:off x="4" y="-1"/>
            <a:ext cx="12191996" cy="216000"/>
          </a:xfrm>
          <a:prstGeom prst="rect">
            <a:avLst/>
          </a:prstGeom>
          <a:solidFill>
            <a:srgbClr val="003366"/>
          </a:solidFill>
          <a:ln cap="flat">
            <a:solidFill>
              <a:srgbClr val="003366"/>
            </a:solidFill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Introducción</a:t>
            </a:r>
            <a:r>
              <a:rPr lang="es-ES" sz="1100" dirty="0">
                <a:solidFill>
                  <a:srgbClr val="E6B91E"/>
                </a:solidFill>
                <a:latin typeface="Trebuchet MS"/>
              </a:rPr>
              <a:t>			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Modelos</a:t>
            </a:r>
            <a:r>
              <a:rPr lang="es-ES" sz="1100" dirty="0">
                <a:solidFill>
                  <a:srgbClr val="F2F2F2"/>
                </a:solidFill>
                <a:latin typeface="Trebuchet MS"/>
              </a:rPr>
              <a:t>			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Estudio				</a:t>
            </a:r>
            <a:r>
              <a:rPr lang="es-ES" sz="1100" b="0" i="0" u="none" strike="noStrike" kern="1200" cap="none" spc="0" baseline="0" dirty="0">
                <a:solidFill>
                  <a:srgbClr val="E6B91E"/>
                </a:solidFill>
                <a:uFillTx/>
                <a:latin typeface="Trebuchet MS"/>
              </a:rPr>
              <a:t>Resultados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			Conclusiones</a:t>
            </a:r>
          </a:p>
        </p:txBody>
      </p:sp>
      <p:sp>
        <p:nvSpPr>
          <p:cNvPr id="11" name="Marcador de contenido 7">
            <a:extLst>
              <a:ext uri="{FF2B5EF4-FFF2-40B4-BE49-F238E27FC236}">
                <a16:creationId xmlns:a16="http://schemas.microsoft.com/office/drawing/2014/main" id="{E5613718-BB9C-0BEA-6226-5F98E71FDBAE}"/>
              </a:ext>
            </a:extLst>
          </p:cNvPr>
          <p:cNvSpPr txBox="1">
            <a:spLocks/>
          </p:cNvSpPr>
          <p:nvPr/>
        </p:nvSpPr>
        <p:spPr>
          <a:xfrm>
            <a:off x="591374" y="1399557"/>
            <a:ext cx="8847901" cy="1144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Helvetica" panose="020B0604020202020204" pitchFamily="2" charset="0"/>
              <a:buChar char="►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291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3275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9013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b="1" dirty="0"/>
              <a:t>Mejoras cuantitativas claras.</a:t>
            </a:r>
          </a:p>
          <a:p>
            <a:pPr lvl="1"/>
            <a:r>
              <a:rPr lang="es-ES" sz="1400" dirty="0"/>
              <a:t>BiLSTM_19: MAE 	​ ↓ de ~985 (h=1) a ~232 (h=48) (−76% aprox.).</a:t>
            </a:r>
          </a:p>
          <a:p>
            <a:pPr lvl="1"/>
            <a:r>
              <a:rPr lang="es-ES" sz="1400" b="1" dirty="0"/>
              <a:t>LSTM_89: MAE 		​ ↓ de ~6439 (h=1) a ~304 (h=48) (−95% aprox.).</a:t>
            </a:r>
            <a:endParaRPr lang="es-ES" sz="1200" b="1" dirty="0"/>
          </a:p>
          <a:p>
            <a:pPr lvl="1"/>
            <a:endParaRPr lang="es-ES" sz="1200" dirty="0"/>
          </a:p>
          <a:p>
            <a:pPr lvl="1"/>
            <a:endParaRPr lang="es-ES" dirty="0"/>
          </a:p>
          <a:p>
            <a:pPr lvl="1"/>
            <a:endParaRPr lang="es-ES" sz="1200" dirty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3016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360D8-5CAE-5E65-004A-8DABE4160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66AF4AC-B124-B74C-F4BD-16205C14B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365126"/>
            <a:ext cx="8316135" cy="501650"/>
          </a:xfrm>
        </p:spPr>
        <p:txBody>
          <a:bodyPr/>
          <a:lstStyle/>
          <a:p>
            <a:r>
              <a:rPr lang="es-ES" dirty="0">
                <a:solidFill>
                  <a:schemeClr val="tx2"/>
                </a:solidFill>
              </a:rPr>
              <a:t>Análisis de los resultados</a:t>
            </a:r>
          </a:p>
        </p:txBody>
      </p:sp>
      <p:sp>
        <p:nvSpPr>
          <p:cNvPr id="2" name="Marcador de número de diapositiva 7">
            <a:extLst>
              <a:ext uri="{FF2B5EF4-FFF2-40B4-BE49-F238E27FC236}">
                <a16:creationId xmlns:a16="http://schemas.microsoft.com/office/drawing/2014/main" id="{E3D9E846-43D5-60E3-0296-DB0E76A01835}"/>
              </a:ext>
            </a:extLst>
          </p:cNvPr>
          <p:cNvSpPr txBox="1"/>
          <p:nvPr/>
        </p:nvSpPr>
        <p:spPr>
          <a:xfrm>
            <a:off x="0" y="6667128"/>
            <a:ext cx="12191996" cy="1908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Sebastián Borreguero Fernández							TFM –</a:t>
            </a:r>
            <a:r>
              <a:rPr lang="es-E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Máster Universitario en Inteligencia Artificial</a:t>
            </a: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								</a:t>
            </a:r>
            <a:fld id="{BCCDD19D-D571-446A-AC0D-9E1A9F2495DA}" type="slidenum">
              <a:rPr sz="900"/>
              <a:t>32</a:t>
            </a:fld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		</a:t>
            </a:r>
          </a:p>
        </p:txBody>
      </p:sp>
      <p:sp>
        <p:nvSpPr>
          <p:cNvPr id="4" name="CuadroTexto 5">
            <a:extLst>
              <a:ext uri="{FF2B5EF4-FFF2-40B4-BE49-F238E27FC236}">
                <a16:creationId xmlns:a16="http://schemas.microsoft.com/office/drawing/2014/main" id="{D1C26B02-1195-95A6-A850-127A1ED3EC7A}"/>
              </a:ext>
            </a:extLst>
          </p:cNvPr>
          <p:cNvSpPr txBox="1"/>
          <p:nvPr/>
        </p:nvSpPr>
        <p:spPr>
          <a:xfrm>
            <a:off x="4" y="-1"/>
            <a:ext cx="12191996" cy="216000"/>
          </a:xfrm>
          <a:prstGeom prst="rect">
            <a:avLst/>
          </a:prstGeom>
          <a:solidFill>
            <a:srgbClr val="003366"/>
          </a:solidFill>
          <a:ln cap="flat">
            <a:solidFill>
              <a:srgbClr val="003366"/>
            </a:solidFill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Introducción</a:t>
            </a:r>
            <a:r>
              <a:rPr lang="es-ES" sz="1100" dirty="0">
                <a:solidFill>
                  <a:srgbClr val="E6B91E"/>
                </a:solidFill>
                <a:latin typeface="Trebuchet MS"/>
              </a:rPr>
              <a:t>			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Modelos</a:t>
            </a:r>
            <a:r>
              <a:rPr lang="es-ES" sz="1100" dirty="0">
                <a:solidFill>
                  <a:srgbClr val="F2F2F2"/>
                </a:solidFill>
                <a:latin typeface="Trebuchet MS"/>
              </a:rPr>
              <a:t>			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Estudio				</a:t>
            </a:r>
            <a:r>
              <a:rPr lang="es-ES" sz="1100" b="0" i="0" u="none" strike="noStrike" kern="1200" cap="none" spc="0" baseline="0" dirty="0">
                <a:solidFill>
                  <a:srgbClr val="E6B91E"/>
                </a:solidFill>
                <a:uFillTx/>
                <a:latin typeface="Trebuchet MS"/>
              </a:rPr>
              <a:t>Resultados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			Conclusiones</a:t>
            </a:r>
          </a:p>
        </p:txBody>
      </p:sp>
      <p:sp>
        <p:nvSpPr>
          <p:cNvPr id="11" name="Marcador de contenido 7">
            <a:extLst>
              <a:ext uri="{FF2B5EF4-FFF2-40B4-BE49-F238E27FC236}">
                <a16:creationId xmlns:a16="http://schemas.microsoft.com/office/drawing/2014/main" id="{45BB4F47-74DD-6188-D011-57DDE8198BA6}"/>
              </a:ext>
            </a:extLst>
          </p:cNvPr>
          <p:cNvSpPr txBox="1">
            <a:spLocks/>
          </p:cNvSpPr>
          <p:nvPr/>
        </p:nvSpPr>
        <p:spPr>
          <a:xfrm>
            <a:off x="591374" y="1399557"/>
            <a:ext cx="8847901" cy="1144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Helvetica" panose="020B0604020202020204" pitchFamily="2" charset="0"/>
              <a:buChar char="►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291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3275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9013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b="1" dirty="0"/>
              <a:t>Suavizado con horizonte al aumentar h</a:t>
            </a:r>
          </a:p>
          <a:p>
            <a:pPr lvl="1"/>
            <a:r>
              <a:rPr lang="es-ES" sz="1400" dirty="0"/>
              <a:t>h, las predicciones tienden a suavizar picos; la pérdida de detalle es controlada</a:t>
            </a:r>
          </a:p>
          <a:p>
            <a:pPr lvl="1"/>
            <a:endParaRPr lang="es-ES" dirty="0"/>
          </a:p>
          <a:p>
            <a:pPr lvl="1"/>
            <a:endParaRPr lang="es-ES" sz="1200" dirty="0"/>
          </a:p>
          <a:p>
            <a:pPr lvl="1"/>
            <a:endParaRPr lang="es-ES" dirty="0"/>
          </a:p>
        </p:txBody>
      </p:sp>
      <p:pic>
        <p:nvPicPr>
          <p:cNvPr id="13" name="Picture 12" descr="A graph of a graph&#10;&#10;AI-generated content may be incorrect.">
            <a:extLst>
              <a:ext uri="{FF2B5EF4-FFF2-40B4-BE49-F238E27FC236}">
                <a16:creationId xmlns:a16="http://schemas.microsoft.com/office/drawing/2014/main" id="{82C9C940-BA94-80D3-9F32-F11329E79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1763"/>
            <a:ext cx="6983003" cy="3921948"/>
          </a:xfrm>
          <a:prstGeom prst="rect">
            <a:avLst/>
          </a:prstGeom>
        </p:spPr>
      </p:pic>
      <p:pic>
        <p:nvPicPr>
          <p:cNvPr id="9" name="Picture 8" descr="A graph of a graph&#10;&#10;AI-generated content may be incorrect.">
            <a:extLst>
              <a:ext uri="{FF2B5EF4-FFF2-40B4-BE49-F238E27FC236}">
                <a16:creationId xmlns:a16="http://schemas.microsoft.com/office/drawing/2014/main" id="{7813A37A-2D83-8025-30E4-2442DFDCF8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998" y="1971763"/>
            <a:ext cx="6983002" cy="392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698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A165F-68EC-5062-9510-58F621F18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0175B50-9402-96CE-F5E1-404A455B8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365126"/>
            <a:ext cx="8316135" cy="501650"/>
          </a:xfrm>
        </p:spPr>
        <p:txBody>
          <a:bodyPr/>
          <a:lstStyle/>
          <a:p>
            <a:r>
              <a:rPr lang="es-ES" dirty="0">
                <a:solidFill>
                  <a:schemeClr val="tx2"/>
                </a:solidFill>
              </a:rPr>
              <a:t>Conclusiones y líneas futuras</a:t>
            </a:r>
          </a:p>
        </p:txBody>
      </p:sp>
      <p:sp>
        <p:nvSpPr>
          <p:cNvPr id="2" name="Marcador de número de diapositiva 7">
            <a:extLst>
              <a:ext uri="{FF2B5EF4-FFF2-40B4-BE49-F238E27FC236}">
                <a16:creationId xmlns:a16="http://schemas.microsoft.com/office/drawing/2014/main" id="{C3201D8D-585C-FED7-4C46-1224627DC7A1}"/>
              </a:ext>
            </a:extLst>
          </p:cNvPr>
          <p:cNvSpPr txBox="1"/>
          <p:nvPr/>
        </p:nvSpPr>
        <p:spPr>
          <a:xfrm>
            <a:off x="0" y="6667128"/>
            <a:ext cx="12191996" cy="1908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Sebastián Borreguero Fernández							TFM –</a:t>
            </a:r>
            <a:r>
              <a:rPr lang="es-E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Máster Universitario en Inteligencia Artificial</a:t>
            </a: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								</a:t>
            </a:r>
            <a:fld id="{BCCDD19D-D571-446A-AC0D-9E1A9F2495DA}" type="slidenum">
              <a:rPr sz="900"/>
              <a:t>33</a:t>
            </a:fld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		</a:t>
            </a:r>
          </a:p>
        </p:txBody>
      </p:sp>
      <p:sp>
        <p:nvSpPr>
          <p:cNvPr id="4" name="CuadroTexto 5">
            <a:extLst>
              <a:ext uri="{FF2B5EF4-FFF2-40B4-BE49-F238E27FC236}">
                <a16:creationId xmlns:a16="http://schemas.microsoft.com/office/drawing/2014/main" id="{2F932B1C-BD01-DD12-71AE-208E7C54E38A}"/>
              </a:ext>
            </a:extLst>
          </p:cNvPr>
          <p:cNvSpPr txBox="1"/>
          <p:nvPr/>
        </p:nvSpPr>
        <p:spPr>
          <a:xfrm>
            <a:off x="4" y="-1"/>
            <a:ext cx="12191996" cy="216000"/>
          </a:xfrm>
          <a:prstGeom prst="rect">
            <a:avLst/>
          </a:prstGeom>
          <a:solidFill>
            <a:srgbClr val="003366"/>
          </a:solidFill>
          <a:ln cap="flat">
            <a:solidFill>
              <a:srgbClr val="003366"/>
            </a:solidFill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Introducción</a:t>
            </a:r>
            <a:r>
              <a:rPr lang="es-ES" sz="1100" dirty="0">
                <a:solidFill>
                  <a:srgbClr val="E6B91E"/>
                </a:solidFill>
                <a:latin typeface="Trebuchet MS"/>
              </a:rPr>
              <a:t>			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Modelos</a:t>
            </a:r>
            <a:r>
              <a:rPr lang="es-ES" sz="1100" dirty="0">
                <a:solidFill>
                  <a:srgbClr val="F2F2F2"/>
                </a:solidFill>
                <a:latin typeface="Trebuchet MS"/>
              </a:rPr>
              <a:t>			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Estudio				Resultados			</a:t>
            </a:r>
            <a:r>
              <a:rPr lang="es-ES" sz="1100" b="0" i="0" u="none" strike="noStrike" kern="1200" cap="none" spc="0" baseline="0" dirty="0">
                <a:solidFill>
                  <a:srgbClr val="E6B91E"/>
                </a:solidFill>
                <a:uFillTx/>
                <a:latin typeface="Trebuchet MS"/>
              </a:rPr>
              <a:t>Conclusiones</a:t>
            </a:r>
          </a:p>
        </p:txBody>
      </p:sp>
      <p:sp>
        <p:nvSpPr>
          <p:cNvPr id="5" name="Marcador de contenido 7">
            <a:extLst>
              <a:ext uri="{FF2B5EF4-FFF2-40B4-BE49-F238E27FC236}">
                <a16:creationId xmlns:a16="http://schemas.microsoft.com/office/drawing/2014/main" id="{E37D5210-7C70-5C47-57F1-4968DC6C9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352" y="1297524"/>
            <a:ext cx="9917949" cy="2138680"/>
          </a:xfrm>
        </p:spPr>
        <p:txBody>
          <a:bodyPr>
            <a:normAutofit/>
          </a:bodyPr>
          <a:lstStyle/>
          <a:p>
            <a:pPr algn="l"/>
            <a:r>
              <a:rPr lang="es-ES" sz="2000" b="1" dirty="0">
                <a:latin typeface="+mj-lt"/>
              </a:rPr>
              <a:t>Conclusiones</a:t>
            </a:r>
            <a:r>
              <a:rPr lang="es-ES" sz="2000" dirty="0">
                <a:latin typeface="+mj-lt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s-ES" dirty="0"/>
              <a:t>No hay un modelo único óptimo para todos los horizontes</a:t>
            </a:r>
          </a:p>
          <a:p>
            <a:pPr lvl="1">
              <a:lnSpc>
                <a:spcPct val="150000"/>
              </a:lnSpc>
            </a:pPr>
            <a:r>
              <a:rPr lang="es-ES" b="1" dirty="0"/>
              <a:t>LSTM/</a:t>
            </a:r>
            <a:r>
              <a:rPr lang="es-ES" b="1" dirty="0" err="1"/>
              <a:t>BiLSTM</a:t>
            </a:r>
            <a:r>
              <a:rPr lang="es-ES" b="1" dirty="0"/>
              <a:t> </a:t>
            </a:r>
            <a:r>
              <a:rPr lang="es-ES" dirty="0"/>
              <a:t>se posición como las opciones más sólidas</a:t>
            </a:r>
          </a:p>
          <a:p>
            <a:pPr lvl="1">
              <a:lnSpc>
                <a:spcPct val="150000"/>
              </a:lnSpc>
            </a:pPr>
            <a:r>
              <a:rPr lang="es-ES" dirty="0"/>
              <a:t>ML clásicos son excelentes para corto plazo en predicción directa, pero no para cadenas largas.</a:t>
            </a:r>
          </a:p>
          <a:p>
            <a:pPr lvl="1">
              <a:lnSpc>
                <a:spcPct val="150000"/>
              </a:lnSpc>
            </a:pPr>
            <a:r>
              <a:rPr lang="es-ES" dirty="0"/>
              <a:t>Entrenamiento a largos horizontes hace fiable el despliegue real</a:t>
            </a:r>
          </a:p>
          <a:p>
            <a:pPr lvl="1"/>
            <a:endParaRPr lang="es-ES" dirty="0"/>
          </a:p>
        </p:txBody>
      </p:sp>
      <p:sp>
        <p:nvSpPr>
          <p:cNvPr id="6" name="Marcador de contenido 7">
            <a:extLst>
              <a:ext uri="{FF2B5EF4-FFF2-40B4-BE49-F238E27FC236}">
                <a16:creationId xmlns:a16="http://schemas.microsoft.com/office/drawing/2014/main" id="{4D5CA2BB-9ED7-2040-DAD7-1EE63F77537D}"/>
              </a:ext>
            </a:extLst>
          </p:cNvPr>
          <p:cNvSpPr txBox="1">
            <a:spLocks/>
          </p:cNvSpPr>
          <p:nvPr/>
        </p:nvSpPr>
        <p:spPr>
          <a:xfrm>
            <a:off x="736352" y="3580042"/>
            <a:ext cx="9291567" cy="2700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Helvetica" panose="020B0604020202020204" pitchFamily="2" charset="0"/>
              <a:buChar char="►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291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3275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9013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b="1" dirty="0">
                <a:latin typeface="+mj-lt"/>
              </a:rPr>
              <a:t>Líneas futuras:</a:t>
            </a:r>
          </a:p>
          <a:p>
            <a:pPr lvl="1">
              <a:lnSpc>
                <a:spcPct val="150000"/>
              </a:lnSpc>
            </a:pPr>
            <a:r>
              <a:rPr lang="es-ES" dirty="0">
                <a:latin typeface="Helvetica (Cuerpo)"/>
              </a:rPr>
              <a:t>Explorar </a:t>
            </a:r>
            <a:r>
              <a:rPr lang="es-ES" b="1" dirty="0">
                <a:latin typeface="Helvetica (Cuerpo)"/>
              </a:rPr>
              <a:t>nuevos conjuntos de datos</a:t>
            </a:r>
          </a:p>
          <a:p>
            <a:pPr lvl="1">
              <a:lnSpc>
                <a:spcPct val="150000"/>
              </a:lnSpc>
            </a:pPr>
            <a:r>
              <a:rPr lang="es-ES" dirty="0">
                <a:latin typeface="Helvetica (Cuerpo)"/>
              </a:rPr>
              <a:t>Ampliar el rango de hiperparámetros evaluados</a:t>
            </a:r>
          </a:p>
          <a:p>
            <a:pPr lvl="1">
              <a:lnSpc>
                <a:spcPct val="150000"/>
              </a:lnSpc>
            </a:pPr>
            <a:r>
              <a:rPr lang="es-ES" dirty="0">
                <a:latin typeface="Helvetica (Cuerpo)"/>
              </a:rPr>
              <a:t>Aplicar estos modelos al problema inverso. (</a:t>
            </a:r>
            <a:r>
              <a:rPr lang="es-ES" b="1" dirty="0">
                <a:latin typeface="Helvetica (Cuerpo)"/>
              </a:rPr>
              <a:t>Generación eléctrica</a:t>
            </a:r>
            <a:r>
              <a:rPr lang="es-ES" dirty="0">
                <a:latin typeface="Helvetica (Cuerpo)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s-ES" dirty="0">
                <a:latin typeface="Helvetica (Cuerpo)"/>
              </a:rPr>
              <a:t>Colaboración con la Universidad de Alicante en el marco de la iniciativa “</a:t>
            </a:r>
            <a:r>
              <a:rPr lang="es-ES" b="1" dirty="0">
                <a:latin typeface="Helvetica (Cuerpo)"/>
              </a:rPr>
              <a:t>UA Smart </a:t>
            </a:r>
            <a:r>
              <a:rPr lang="es-ES" b="1" dirty="0" err="1">
                <a:latin typeface="Helvetica (Cuerpo)"/>
              </a:rPr>
              <a:t>University</a:t>
            </a:r>
            <a:r>
              <a:rPr lang="es-ES" dirty="0">
                <a:latin typeface="Helvetica (Cuerpo)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2308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875690-722B-4B3C-B337-D94D1C6C4106}"/>
              </a:ext>
            </a:extLst>
          </p:cNvPr>
          <p:cNvSpPr/>
          <p:nvPr/>
        </p:nvSpPr>
        <p:spPr>
          <a:xfrm>
            <a:off x="0" y="6357257"/>
            <a:ext cx="12192000" cy="5007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F7E4EA-1128-4EED-88FC-9904F870B107}"/>
              </a:ext>
            </a:extLst>
          </p:cNvPr>
          <p:cNvSpPr/>
          <p:nvPr/>
        </p:nvSpPr>
        <p:spPr>
          <a:xfrm>
            <a:off x="0" y="6262979"/>
            <a:ext cx="12192000" cy="942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D46EC6-C62E-476F-AEC3-B8F25EC97A63}"/>
              </a:ext>
            </a:extLst>
          </p:cNvPr>
          <p:cNvSpPr/>
          <p:nvPr/>
        </p:nvSpPr>
        <p:spPr>
          <a:xfrm>
            <a:off x="0" y="205079"/>
            <a:ext cx="12192000" cy="942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49C986F-DA6F-4D31-9973-85A77740C75C}"/>
              </a:ext>
            </a:extLst>
          </p:cNvPr>
          <p:cNvSpPr/>
          <p:nvPr/>
        </p:nvSpPr>
        <p:spPr>
          <a:xfrm flipH="1">
            <a:off x="74237" y="418801"/>
            <a:ext cx="6578354" cy="9717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6FB79BD-99E1-4951-8D44-3932B06CC9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317919"/>
            <a:ext cx="9144000" cy="882342"/>
          </a:xfrm>
        </p:spPr>
        <p:txBody>
          <a:bodyPr>
            <a:normAutofit/>
          </a:bodyPr>
          <a:lstStyle/>
          <a:p>
            <a:r>
              <a:rPr lang="es-ES" sz="1800" b="1" dirty="0">
                <a:solidFill>
                  <a:schemeClr val="bg1"/>
                </a:solidFill>
              </a:rPr>
              <a:t>Máster Universitario en Inteligencia Artificial</a:t>
            </a:r>
            <a:br>
              <a:rPr lang="es-ES" sz="1800" dirty="0">
                <a:solidFill>
                  <a:schemeClr val="bg1"/>
                </a:solidFill>
              </a:rPr>
            </a:br>
            <a:r>
              <a:rPr lang="es-ES" sz="1800" dirty="0">
                <a:solidFill>
                  <a:schemeClr val="bg1"/>
                </a:solidFill>
              </a:rPr>
              <a:t>Universidad de Alicante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7BC2080D-87F0-487D-BD39-1697668F0381}"/>
              </a:ext>
            </a:extLst>
          </p:cNvPr>
          <p:cNvSpPr/>
          <p:nvPr/>
        </p:nvSpPr>
        <p:spPr>
          <a:xfrm>
            <a:off x="1524000" y="3846073"/>
            <a:ext cx="9144000" cy="79200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E45EA12A-C6A9-4F3D-947C-CBE13F99266D}"/>
              </a:ext>
            </a:extLst>
          </p:cNvPr>
          <p:cNvSpPr/>
          <p:nvPr/>
        </p:nvSpPr>
        <p:spPr>
          <a:xfrm flipH="1">
            <a:off x="1524000" y="2835707"/>
            <a:ext cx="9556556" cy="9717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D673F5-14F9-496C-BC88-6557E976A4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54913"/>
            <a:ext cx="9144000" cy="1119994"/>
          </a:xfrm>
        </p:spPr>
        <p:txBody>
          <a:bodyPr/>
          <a:lstStyle/>
          <a:p>
            <a:r>
              <a:rPr lang="es-ES" sz="4400" dirty="0"/>
              <a:t>Gracias por su atención</a:t>
            </a:r>
            <a:endParaRPr lang="en-US" sz="44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E0D8051-BD6E-FB16-EA3C-66B9D7EFBCEE}"/>
              </a:ext>
            </a:extLst>
          </p:cNvPr>
          <p:cNvGrpSpPr/>
          <p:nvPr/>
        </p:nvGrpSpPr>
        <p:grpSpPr>
          <a:xfrm>
            <a:off x="119062" y="325014"/>
            <a:ext cx="12072937" cy="1767675"/>
            <a:chOff x="119062" y="325014"/>
            <a:chExt cx="12072937" cy="176767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6CAF47A-8D04-4D1F-534D-60C08F9E12FC}"/>
                </a:ext>
              </a:extLst>
            </p:cNvPr>
            <p:cNvSpPr/>
            <p:nvPr/>
          </p:nvSpPr>
          <p:spPr>
            <a:xfrm>
              <a:off x="119062" y="325014"/>
              <a:ext cx="12072937" cy="13704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8" name="Picture 17" descr="Blue text on a black background&#10;&#10;AI-generated content may be incorrect.">
              <a:extLst>
                <a:ext uri="{FF2B5EF4-FFF2-40B4-BE49-F238E27FC236}">
                  <a16:creationId xmlns:a16="http://schemas.microsoft.com/office/drawing/2014/main" id="{691FF424-88F1-506F-2B0C-565A8C932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7586" y="654689"/>
              <a:ext cx="5540042" cy="127763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BE394B-9371-A29B-256F-B17F3782F167}"/>
                </a:ext>
              </a:extLst>
            </p:cNvPr>
            <p:cNvGrpSpPr/>
            <p:nvPr/>
          </p:nvGrpSpPr>
          <p:grpSpPr>
            <a:xfrm>
              <a:off x="10019929" y="337526"/>
              <a:ext cx="1549189" cy="1755163"/>
              <a:chOff x="1090854" y="568805"/>
              <a:chExt cx="1549189" cy="1755163"/>
            </a:xfrm>
          </p:grpSpPr>
          <p:pic>
            <p:nvPicPr>
              <p:cNvPr id="22" name="Picture 21" descr="A black background with blue text&#10;&#10;AI-generated content may be incorrect.">
                <a:extLst>
                  <a:ext uri="{FF2B5EF4-FFF2-40B4-BE49-F238E27FC236}">
                    <a16:creationId xmlns:a16="http://schemas.microsoft.com/office/drawing/2014/main" id="{160C4474-0F14-436C-7894-2B876A9707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85" t="7368" r="67002" b="7517"/>
              <a:stretch>
                <a:fillRect/>
              </a:stretch>
            </p:blipFill>
            <p:spPr>
              <a:xfrm>
                <a:off x="1142195" y="568805"/>
                <a:ext cx="493549" cy="440576"/>
              </a:xfrm>
              <a:prstGeom prst="rect">
                <a:avLst/>
              </a:prstGeom>
            </p:spPr>
          </p:pic>
          <p:pic>
            <p:nvPicPr>
              <p:cNvPr id="23" name="Picture 22" descr="A blue and orange triangle shaped object&#10;&#10;AI-generated content may be incorrect.">
                <a:extLst>
                  <a:ext uri="{FF2B5EF4-FFF2-40B4-BE49-F238E27FC236}">
                    <a16:creationId xmlns:a16="http://schemas.microsoft.com/office/drawing/2014/main" id="{3CBBFDAF-D43C-835F-0EB8-0B623A5E96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9875" y="635808"/>
                <a:ext cx="1247549" cy="1066729"/>
              </a:xfrm>
              <a:prstGeom prst="rect">
                <a:avLst/>
              </a:prstGeom>
            </p:spPr>
          </p:pic>
          <p:pic>
            <p:nvPicPr>
              <p:cNvPr id="24" name="Picture 23" descr="A black background with blue text&#10;&#10;AI-generated content may be incorrect.">
                <a:extLst>
                  <a:ext uri="{FF2B5EF4-FFF2-40B4-BE49-F238E27FC236}">
                    <a16:creationId xmlns:a16="http://schemas.microsoft.com/office/drawing/2014/main" id="{2F78E20D-9F89-88E2-84EB-98B9B2E426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406" t="46272" r="8418"/>
              <a:stretch>
                <a:fillRect/>
              </a:stretch>
            </p:blipFill>
            <p:spPr>
              <a:xfrm>
                <a:off x="1090854" y="1806804"/>
                <a:ext cx="1549189" cy="489694"/>
              </a:xfrm>
              <a:prstGeom prst="rect">
                <a:avLst/>
              </a:prstGeom>
            </p:spPr>
          </p:pic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9269D33-A619-8DA1-2C34-903DC3C7A262}"/>
                  </a:ext>
                </a:extLst>
              </p:cNvPr>
              <p:cNvSpPr/>
              <p:nvPr/>
            </p:nvSpPr>
            <p:spPr>
              <a:xfrm>
                <a:off x="1128639" y="607828"/>
                <a:ext cx="1473834" cy="1716140"/>
              </a:xfrm>
              <a:prstGeom prst="rect">
                <a:avLst/>
              </a:prstGeom>
              <a:noFill/>
              <a:ln>
                <a:solidFill>
                  <a:srgbClr val="0033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pic>
          <p:nvPicPr>
            <p:cNvPr id="26" name="Picture 25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02895029-F06E-7482-2292-EEEFE16E9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912" y="823070"/>
              <a:ext cx="986175" cy="9437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953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e chart with a few percentages&#10;&#10;AI-generated content may be incorrect.">
            <a:extLst>
              <a:ext uri="{FF2B5EF4-FFF2-40B4-BE49-F238E27FC236}">
                <a16:creationId xmlns:a16="http://schemas.microsoft.com/office/drawing/2014/main" id="{10554D08-75BD-282A-B24E-D71D1BBBF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701" y="4481264"/>
            <a:ext cx="2776582" cy="1937248"/>
          </a:xfrm>
          <a:prstGeom prst="rect">
            <a:avLst/>
          </a:prstGeom>
        </p:spPr>
      </p:pic>
      <p:pic>
        <p:nvPicPr>
          <p:cNvPr id="22" name="Picture 21" descr="A colorful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71C34FBF-6B8F-9887-E824-3D537F3FA6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870" y="4387134"/>
            <a:ext cx="2618212" cy="2050628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E1AC47C9-0986-4E97-BE1E-7913CF573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365126"/>
            <a:ext cx="8705849" cy="501650"/>
          </a:xfrm>
        </p:spPr>
        <p:txBody>
          <a:bodyPr/>
          <a:lstStyle/>
          <a:p>
            <a:r>
              <a:rPr lang="es-ES" dirty="0"/>
              <a:t>Consumo, demanda y necesidad de predicción</a:t>
            </a:r>
            <a:endParaRPr lang="es-ES" dirty="0">
              <a:solidFill>
                <a:schemeClr val="tx2"/>
              </a:solidFill>
            </a:endParaRPr>
          </a:p>
        </p:txBody>
      </p:sp>
      <p:sp>
        <p:nvSpPr>
          <p:cNvPr id="2" name="Marcador de número de diapositiva 7">
            <a:extLst>
              <a:ext uri="{FF2B5EF4-FFF2-40B4-BE49-F238E27FC236}">
                <a16:creationId xmlns:a16="http://schemas.microsoft.com/office/drawing/2014/main" id="{E2E545CE-942D-1021-D3D0-C66FB729073A}"/>
              </a:ext>
            </a:extLst>
          </p:cNvPr>
          <p:cNvSpPr txBox="1"/>
          <p:nvPr/>
        </p:nvSpPr>
        <p:spPr>
          <a:xfrm>
            <a:off x="0" y="6667128"/>
            <a:ext cx="12191996" cy="1908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Sebastián Borreguero Fernández							TFM –</a:t>
            </a:r>
            <a:r>
              <a:rPr lang="es-E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Máster Universitario en Inteligencia Artificial</a:t>
            </a: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								</a:t>
            </a:r>
            <a:fld id="{BCCDD19D-D571-446A-AC0D-9E1A9F2495DA}" type="slidenum">
              <a:rPr sz="900"/>
              <a:t>4</a:t>
            </a:fld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		</a:t>
            </a:r>
          </a:p>
        </p:txBody>
      </p:sp>
      <p:sp>
        <p:nvSpPr>
          <p:cNvPr id="12" name="Marcador de contenido 7">
            <a:extLst>
              <a:ext uri="{FF2B5EF4-FFF2-40B4-BE49-F238E27FC236}">
                <a16:creationId xmlns:a16="http://schemas.microsoft.com/office/drawing/2014/main" id="{84AE5667-3761-BFC8-0F7D-E59E34082004}"/>
              </a:ext>
            </a:extLst>
          </p:cNvPr>
          <p:cNvSpPr txBox="1">
            <a:spLocks/>
          </p:cNvSpPr>
          <p:nvPr/>
        </p:nvSpPr>
        <p:spPr>
          <a:xfrm>
            <a:off x="1181493" y="1033682"/>
            <a:ext cx="7153722" cy="1254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Helvetica" panose="020B0604020202020204" pitchFamily="2" charset="0"/>
              <a:buChar char="►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291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3275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9013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r>
              <a:rPr lang="es-ES" dirty="0"/>
              <a:t>Predicción a corto plazo: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14" name="Abrir llave 1">
            <a:extLst>
              <a:ext uri="{FF2B5EF4-FFF2-40B4-BE49-F238E27FC236}">
                <a16:creationId xmlns:a16="http://schemas.microsoft.com/office/drawing/2014/main" id="{1F644A5C-8B58-3562-9573-35FEBA0D5A94}"/>
              </a:ext>
            </a:extLst>
          </p:cNvPr>
          <p:cNvSpPr/>
          <p:nvPr/>
        </p:nvSpPr>
        <p:spPr>
          <a:xfrm>
            <a:off x="4084205" y="1209683"/>
            <a:ext cx="205642" cy="756000"/>
          </a:xfrm>
          <a:prstGeom prst="leftBrace">
            <a:avLst/>
          </a:prstGeom>
          <a:ln w="28575">
            <a:solidFill>
              <a:srgbClr val="0033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>
              <a:ln w="28575">
                <a:solidFill>
                  <a:srgbClr val="003366"/>
                </a:solidFill>
              </a:ln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BC4A7B-E59E-77E1-FCDD-EE92E32F8F35}"/>
              </a:ext>
            </a:extLst>
          </p:cNvPr>
          <p:cNvSpPr txBox="1"/>
          <p:nvPr/>
        </p:nvSpPr>
        <p:spPr>
          <a:xfrm>
            <a:off x="3764706" y="1227737"/>
            <a:ext cx="329014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s-ES" sz="1400" dirty="0"/>
              <a:t>- Optimizar operación del sistema</a:t>
            </a:r>
          </a:p>
          <a:p>
            <a:pPr lvl="1"/>
            <a:r>
              <a:rPr lang="es-ES" sz="1400" dirty="0"/>
              <a:t>- Activación de reservas</a:t>
            </a:r>
          </a:p>
          <a:p>
            <a:pPr lvl="1"/>
            <a:r>
              <a:rPr lang="es-ES" sz="1400" dirty="0"/>
              <a:t>- Costes de mercado </a:t>
            </a:r>
          </a:p>
        </p:txBody>
      </p:sp>
      <p:sp>
        <p:nvSpPr>
          <p:cNvPr id="24" name="Abrir llave 1">
            <a:extLst>
              <a:ext uri="{FF2B5EF4-FFF2-40B4-BE49-F238E27FC236}">
                <a16:creationId xmlns:a16="http://schemas.microsoft.com/office/drawing/2014/main" id="{8BEB3D46-CC84-E090-7D0D-A33B4925BDC1}"/>
              </a:ext>
            </a:extLst>
          </p:cNvPr>
          <p:cNvSpPr/>
          <p:nvPr/>
        </p:nvSpPr>
        <p:spPr>
          <a:xfrm>
            <a:off x="4049306" y="4650428"/>
            <a:ext cx="178485" cy="634511"/>
          </a:xfrm>
          <a:prstGeom prst="leftBrace">
            <a:avLst/>
          </a:prstGeom>
          <a:ln w="28575">
            <a:solidFill>
              <a:srgbClr val="0033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>
              <a:ln w="28575">
                <a:solidFill>
                  <a:srgbClr val="003366"/>
                </a:solidFill>
              </a:ln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533DA6-E0D7-A063-EFB6-EDF6D0BEBC15}"/>
              </a:ext>
            </a:extLst>
          </p:cNvPr>
          <p:cNvSpPr txBox="1"/>
          <p:nvPr/>
        </p:nvSpPr>
        <p:spPr>
          <a:xfrm>
            <a:off x="4164827" y="4701228"/>
            <a:ext cx="28678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/>
              <a:t>- Planificación de infraestructuras</a:t>
            </a:r>
          </a:p>
          <a:p>
            <a:r>
              <a:rPr lang="es-ES" sz="1400" dirty="0"/>
              <a:t>- Políticas de energía sostenibles. 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49418F4-B7AD-F901-5F49-B8B5259022A1}"/>
              </a:ext>
            </a:extLst>
          </p:cNvPr>
          <p:cNvGrpSpPr/>
          <p:nvPr/>
        </p:nvGrpSpPr>
        <p:grpSpPr>
          <a:xfrm>
            <a:off x="2279757" y="2106049"/>
            <a:ext cx="3552249" cy="1974110"/>
            <a:chOff x="1664019" y="2134975"/>
            <a:chExt cx="3380213" cy="1794309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71858B3-6631-057C-699F-BAD73F68B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64019" y="2134975"/>
              <a:ext cx="3290144" cy="1794309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949706C-D3E3-CE8E-E9DF-DF772CDC2C3D}"/>
                </a:ext>
              </a:extLst>
            </p:cNvPr>
            <p:cNvSpPr txBox="1"/>
            <p:nvPr/>
          </p:nvSpPr>
          <p:spPr>
            <a:xfrm>
              <a:off x="3993944" y="2209418"/>
              <a:ext cx="1050288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sz="600" dirty="0"/>
                <a:t>Consumo real</a:t>
              </a:r>
            </a:p>
            <a:p>
              <a:r>
                <a:rPr lang="es-ES" sz="600" dirty="0"/>
                <a:t>Consumo predicho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7E87B83-9A35-7B71-BD9B-8292E448B51C}"/>
                </a:ext>
              </a:extLst>
            </p:cNvPr>
            <p:cNvSpPr/>
            <p:nvPr/>
          </p:nvSpPr>
          <p:spPr>
            <a:xfrm>
              <a:off x="3989024" y="2281609"/>
              <a:ext cx="72000" cy="36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00CC02A-A306-5E6C-C0CC-DEA5673E44DD}"/>
                </a:ext>
              </a:extLst>
            </p:cNvPr>
            <p:cNvSpPr/>
            <p:nvPr/>
          </p:nvSpPr>
          <p:spPr>
            <a:xfrm>
              <a:off x="3991405" y="2372024"/>
              <a:ext cx="72000" cy="36000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B464DEE-82C2-96B8-7C3F-9FD095356862}"/>
              </a:ext>
            </a:extLst>
          </p:cNvPr>
          <p:cNvGrpSpPr/>
          <p:nvPr/>
        </p:nvGrpSpPr>
        <p:grpSpPr>
          <a:xfrm>
            <a:off x="6420527" y="2142911"/>
            <a:ext cx="4011636" cy="1937248"/>
            <a:chOff x="6326405" y="2096943"/>
            <a:chExt cx="3783035" cy="180027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0B9B328-8E87-4304-5B13-12BBEF87B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r="7414"/>
            <a:stretch>
              <a:fillRect/>
            </a:stretch>
          </p:blipFill>
          <p:spPr>
            <a:xfrm>
              <a:off x="6326405" y="2112007"/>
              <a:ext cx="3046195" cy="1785215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EB540D2-FD34-8DE6-295A-2BD3965EB143}"/>
                </a:ext>
              </a:extLst>
            </p:cNvPr>
            <p:cNvSpPr txBox="1"/>
            <p:nvPr/>
          </p:nvSpPr>
          <p:spPr>
            <a:xfrm>
              <a:off x="8566261" y="2096943"/>
              <a:ext cx="1543179" cy="3432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ES" sz="600" dirty="0"/>
                <a:t>Consumo real</a:t>
              </a:r>
            </a:p>
            <a:p>
              <a:r>
                <a:rPr lang="es-ES" sz="600" dirty="0"/>
                <a:t>Generación eólica predicha</a:t>
              </a:r>
            </a:p>
            <a:p>
              <a:r>
                <a:rPr lang="es-ES" sz="600" dirty="0"/>
                <a:t>Generación solar predicha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938569C-3E07-EBDD-FC85-30966476E6C7}"/>
                </a:ext>
              </a:extLst>
            </p:cNvPr>
            <p:cNvSpPr/>
            <p:nvPr/>
          </p:nvSpPr>
          <p:spPr>
            <a:xfrm>
              <a:off x="8566261" y="2170019"/>
              <a:ext cx="72000" cy="36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499BA4-F951-2772-8153-05E11A12350C}"/>
                </a:ext>
              </a:extLst>
            </p:cNvPr>
            <p:cNvSpPr/>
            <p:nvPr/>
          </p:nvSpPr>
          <p:spPr>
            <a:xfrm>
              <a:off x="8568642" y="2268372"/>
              <a:ext cx="72000" cy="36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E2998F1-3868-7314-419E-C6C3933E0A57}"/>
                </a:ext>
              </a:extLst>
            </p:cNvPr>
            <p:cNvSpPr/>
            <p:nvPr/>
          </p:nvSpPr>
          <p:spPr>
            <a:xfrm>
              <a:off x="8566261" y="2361271"/>
              <a:ext cx="72000" cy="36000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44" name="CuadroTexto 5">
            <a:extLst>
              <a:ext uri="{FF2B5EF4-FFF2-40B4-BE49-F238E27FC236}">
                <a16:creationId xmlns:a16="http://schemas.microsoft.com/office/drawing/2014/main" id="{EF3F9CFF-B5FE-DBE2-A029-0DB1E03C6A07}"/>
              </a:ext>
            </a:extLst>
          </p:cNvPr>
          <p:cNvSpPr txBox="1"/>
          <p:nvPr/>
        </p:nvSpPr>
        <p:spPr>
          <a:xfrm>
            <a:off x="4" y="-1"/>
            <a:ext cx="12191996" cy="261610"/>
          </a:xfrm>
          <a:prstGeom prst="rect">
            <a:avLst/>
          </a:prstGeom>
          <a:solidFill>
            <a:srgbClr val="003366"/>
          </a:solidFill>
          <a:ln cap="flat">
            <a:solidFill>
              <a:srgbClr val="003366"/>
            </a:solidFill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100" b="0" i="0" u="none" strike="noStrike" kern="1200" cap="none" spc="0" baseline="0" dirty="0">
                <a:solidFill>
                  <a:srgbClr val="E6B91E"/>
                </a:solidFill>
                <a:uFillTx/>
                <a:latin typeface="Trebuchet MS"/>
              </a:rPr>
              <a:t>Introducción</a:t>
            </a:r>
            <a:r>
              <a:rPr lang="es-ES" sz="1100" dirty="0">
                <a:solidFill>
                  <a:srgbClr val="E6B91E"/>
                </a:solidFill>
                <a:latin typeface="Trebuchet MS"/>
              </a:rPr>
              <a:t>			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Modelos</a:t>
            </a:r>
            <a:r>
              <a:rPr lang="es-ES" sz="1100" dirty="0">
                <a:solidFill>
                  <a:srgbClr val="F2F2F2"/>
                </a:solidFill>
                <a:latin typeface="Trebuchet MS"/>
              </a:rPr>
              <a:t>			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Estudio				Resultados			Conclusiones</a:t>
            </a:r>
          </a:p>
        </p:txBody>
      </p:sp>
      <p:sp>
        <p:nvSpPr>
          <p:cNvPr id="46" name="Marcador de contenido 7">
            <a:extLst>
              <a:ext uri="{FF2B5EF4-FFF2-40B4-BE49-F238E27FC236}">
                <a16:creationId xmlns:a16="http://schemas.microsoft.com/office/drawing/2014/main" id="{2052DB58-2D41-C7B9-2F82-6B57C8237487}"/>
              </a:ext>
            </a:extLst>
          </p:cNvPr>
          <p:cNvSpPr txBox="1">
            <a:spLocks/>
          </p:cNvSpPr>
          <p:nvPr/>
        </p:nvSpPr>
        <p:spPr>
          <a:xfrm>
            <a:off x="1181493" y="4387133"/>
            <a:ext cx="7153722" cy="1486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Helvetica" panose="020B0604020202020204" pitchFamily="2" charset="0"/>
              <a:buChar char="►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291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3275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9013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r>
              <a:rPr lang="es-ES" dirty="0"/>
              <a:t>Predicción a largo plazo:</a:t>
            </a:r>
          </a:p>
        </p:txBody>
      </p:sp>
    </p:spTree>
    <p:extLst>
      <p:ext uri="{BB962C8B-B14F-4D97-AF65-F5344CB8AC3E}">
        <p14:creationId xmlns:p14="http://schemas.microsoft.com/office/powerpoint/2010/main" val="197770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allAtOnce"/>
      <p:bldP spid="14" grpId="0" animBg="1"/>
      <p:bldP spid="15" grpId="0"/>
      <p:bldP spid="24" grpId="0" animBg="1"/>
      <p:bldP spid="25" grpId="0"/>
      <p:bldP spid="4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1AC47C9-0986-4E97-BE1E-7913CF573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365126"/>
            <a:ext cx="8316135" cy="501650"/>
          </a:xfrm>
        </p:spPr>
        <p:txBody>
          <a:bodyPr/>
          <a:lstStyle/>
          <a:p>
            <a:r>
              <a:rPr lang="es-ES" dirty="0">
                <a:solidFill>
                  <a:schemeClr val="tx2"/>
                </a:solidFill>
              </a:rPr>
              <a:t>Modelos de predicción clásicos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81CCEEB9-84F8-4B66-8D6D-592FCFA00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329" y="1598193"/>
            <a:ext cx="6803933" cy="577116"/>
          </a:xfrm>
        </p:spPr>
        <p:txBody>
          <a:bodyPr>
            <a:normAutofit/>
          </a:bodyPr>
          <a:lstStyle/>
          <a:p>
            <a:r>
              <a:rPr lang="es-ES" sz="1900" dirty="0"/>
              <a:t> ARIMA (1970): </a:t>
            </a:r>
            <a:r>
              <a:rPr lang="es-ES" sz="1900" dirty="0" err="1"/>
              <a:t>AutoRegressive</a:t>
            </a:r>
            <a:r>
              <a:rPr lang="es-ES" sz="1900" dirty="0"/>
              <a:t> </a:t>
            </a:r>
            <a:r>
              <a:rPr lang="es-ES" sz="1900" dirty="0" err="1"/>
              <a:t>Integrated</a:t>
            </a:r>
            <a:r>
              <a:rPr lang="es-ES" sz="1900" dirty="0"/>
              <a:t> </a:t>
            </a:r>
            <a:r>
              <a:rPr lang="es-ES" sz="1900" dirty="0" err="1"/>
              <a:t>Moving</a:t>
            </a:r>
            <a:r>
              <a:rPr lang="es-ES" sz="1900" dirty="0"/>
              <a:t> </a:t>
            </a:r>
            <a:r>
              <a:rPr lang="es-ES" sz="1900" dirty="0" err="1"/>
              <a:t>Average</a:t>
            </a:r>
            <a:endParaRPr lang="es-ES" sz="1900" dirty="0"/>
          </a:p>
          <a:p>
            <a:pPr marL="0" indent="0">
              <a:buNone/>
            </a:pPr>
            <a:endParaRPr lang="es-ES" sz="1900" dirty="0"/>
          </a:p>
          <a:p>
            <a:endParaRPr lang="es-ES" sz="19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ADFD851-E89F-5A51-5AE6-6BD9E2018608}"/>
              </a:ext>
            </a:extLst>
          </p:cNvPr>
          <p:cNvSpPr txBox="1"/>
          <p:nvPr/>
        </p:nvSpPr>
        <p:spPr>
          <a:xfrm>
            <a:off x="4" y="-1"/>
            <a:ext cx="12191996" cy="216000"/>
          </a:xfrm>
          <a:prstGeom prst="rect">
            <a:avLst/>
          </a:prstGeom>
          <a:solidFill>
            <a:srgbClr val="003366"/>
          </a:solidFill>
          <a:ln cap="flat">
            <a:solidFill>
              <a:srgbClr val="003366"/>
            </a:solidFill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Introducción</a:t>
            </a:r>
            <a:r>
              <a:rPr lang="es-ES" sz="1100" dirty="0">
                <a:solidFill>
                  <a:srgbClr val="E6B91E"/>
                </a:solidFill>
                <a:latin typeface="Trebuchet MS"/>
              </a:rPr>
              <a:t>			</a:t>
            </a:r>
            <a:r>
              <a:rPr lang="es-ES" sz="1100" b="0" i="0" u="none" strike="noStrike" kern="1200" cap="none" spc="0" baseline="0" dirty="0">
                <a:solidFill>
                  <a:srgbClr val="E6B91E"/>
                </a:solidFill>
                <a:uFillTx/>
                <a:latin typeface="Trebuchet MS"/>
              </a:rPr>
              <a:t>Modelos</a:t>
            </a:r>
            <a:r>
              <a:rPr lang="es-ES" sz="1100" dirty="0">
                <a:solidFill>
                  <a:srgbClr val="F2F2F2"/>
                </a:solidFill>
                <a:latin typeface="Trebuchet MS"/>
              </a:rPr>
              <a:t>			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Estudio				Resultados			Conclusiones</a:t>
            </a:r>
          </a:p>
        </p:txBody>
      </p:sp>
      <p:sp>
        <p:nvSpPr>
          <p:cNvPr id="9" name="Marcador de número de diapositiva 7">
            <a:extLst>
              <a:ext uri="{FF2B5EF4-FFF2-40B4-BE49-F238E27FC236}">
                <a16:creationId xmlns:a16="http://schemas.microsoft.com/office/drawing/2014/main" id="{3DCA1459-337B-CE11-73C9-A2BB5CA92DA9}"/>
              </a:ext>
            </a:extLst>
          </p:cNvPr>
          <p:cNvSpPr txBox="1"/>
          <p:nvPr/>
        </p:nvSpPr>
        <p:spPr>
          <a:xfrm>
            <a:off x="0" y="6667128"/>
            <a:ext cx="12191996" cy="1908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Sebastián Borreguero Fernández							TFM –</a:t>
            </a:r>
            <a:r>
              <a:rPr lang="es-E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Máster Universitario en Inteligencia Artificial</a:t>
            </a: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								</a:t>
            </a:r>
            <a:fld id="{BCCDD19D-D571-446A-AC0D-9E1A9F2495DA}" type="slidenum">
              <a:rPr sz="900"/>
              <a:t>5</a:t>
            </a:fld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		</a:t>
            </a:r>
          </a:p>
        </p:txBody>
      </p:sp>
      <p:sp>
        <p:nvSpPr>
          <p:cNvPr id="10" name="Marcador de contenido 7">
            <a:extLst>
              <a:ext uri="{FF2B5EF4-FFF2-40B4-BE49-F238E27FC236}">
                <a16:creationId xmlns:a16="http://schemas.microsoft.com/office/drawing/2014/main" id="{2897DC9D-8172-2ACF-A8D5-C2FD74AED249}"/>
              </a:ext>
            </a:extLst>
          </p:cNvPr>
          <p:cNvSpPr txBox="1">
            <a:spLocks/>
          </p:cNvSpPr>
          <p:nvPr/>
        </p:nvSpPr>
        <p:spPr>
          <a:xfrm>
            <a:off x="916327" y="2544546"/>
            <a:ext cx="6803933" cy="5771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Helvetica" panose="020B0604020202020204" pitchFamily="2" charset="0"/>
              <a:buChar char="►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291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3275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9013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/>
              <a:t> SARIMA: </a:t>
            </a:r>
            <a:r>
              <a:rPr lang="es-ES" sz="2000" dirty="0" err="1"/>
              <a:t>Seaonal</a:t>
            </a:r>
            <a:r>
              <a:rPr lang="es-ES" sz="2000" dirty="0"/>
              <a:t> </a:t>
            </a:r>
            <a:r>
              <a:rPr lang="es-ES" sz="2000" dirty="0" err="1"/>
              <a:t>AutoRegressive</a:t>
            </a:r>
            <a:r>
              <a:rPr lang="es-ES" sz="2000" dirty="0"/>
              <a:t> </a:t>
            </a:r>
            <a:r>
              <a:rPr lang="es-ES" sz="2000" dirty="0" err="1"/>
              <a:t>Integrated</a:t>
            </a:r>
            <a:r>
              <a:rPr lang="es-ES" sz="2000" dirty="0"/>
              <a:t> </a:t>
            </a:r>
            <a:r>
              <a:rPr lang="es-ES" sz="2000" dirty="0" err="1"/>
              <a:t>Moving</a:t>
            </a:r>
            <a:r>
              <a:rPr lang="es-ES" sz="2000" dirty="0"/>
              <a:t> </a:t>
            </a:r>
            <a:r>
              <a:rPr lang="es-ES" sz="2000" dirty="0" err="1"/>
              <a:t>Average</a:t>
            </a:r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endParaRPr lang="es-E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7FC4F4D-45E0-2A56-CA21-CCE61F53C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261" y="1385227"/>
            <a:ext cx="3181794" cy="8383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FFF953-E1BC-A708-E169-EE07DE285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600" y="2486545"/>
            <a:ext cx="2753109" cy="476316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00371FAC-7B9A-18FE-1748-1FF3BF6FD06F}"/>
              </a:ext>
            </a:extLst>
          </p:cNvPr>
          <p:cNvSpPr/>
          <p:nvPr/>
        </p:nvSpPr>
        <p:spPr>
          <a:xfrm>
            <a:off x="7848600" y="1724025"/>
            <a:ext cx="342900" cy="22860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AEAE9EB-3C2C-5D7B-4C3C-52269FA7DFBF}"/>
              </a:ext>
            </a:extLst>
          </p:cNvPr>
          <p:cNvCxnSpPr>
            <a:cxnSpLocks/>
            <a:stCxn id="17" idx="5"/>
          </p:cNvCxnSpPr>
          <p:nvPr/>
        </p:nvCxnSpPr>
        <p:spPr>
          <a:xfrm>
            <a:off x="8141283" y="1919147"/>
            <a:ext cx="2269900" cy="8228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contenido 7">
            <a:extLst>
              <a:ext uri="{FF2B5EF4-FFF2-40B4-BE49-F238E27FC236}">
                <a16:creationId xmlns:a16="http://schemas.microsoft.com/office/drawing/2014/main" id="{59A66B2E-9FC3-1991-A234-ECCAFD869D9E}"/>
              </a:ext>
            </a:extLst>
          </p:cNvPr>
          <p:cNvSpPr txBox="1">
            <a:spLocks/>
          </p:cNvSpPr>
          <p:nvPr/>
        </p:nvSpPr>
        <p:spPr>
          <a:xfrm>
            <a:off x="916327" y="3490899"/>
            <a:ext cx="6803933" cy="577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Helvetica" panose="020B0604020202020204" pitchFamily="2" charset="0"/>
              <a:buChar char="►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291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3275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9013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900" dirty="0"/>
              <a:t> Modelos de suavizado exponencial (ETS)</a:t>
            </a:r>
          </a:p>
          <a:p>
            <a:endParaRPr lang="es-ES" sz="1900" dirty="0"/>
          </a:p>
          <a:p>
            <a:endParaRPr lang="es-ES" sz="19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1B4E19A-17EC-51F7-0AD0-2C0CBEB7D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9410" y="3429000"/>
            <a:ext cx="2562583" cy="3238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6BA7F17-3AA0-078A-CB71-D8D6CFBF9A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4993" y="4332802"/>
            <a:ext cx="7440063" cy="160995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3B92F8FA-D5AE-0F89-4348-A450BD503224}"/>
              </a:ext>
            </a:extLst>
          </p:cNvPr>
          <p:cNvSpPr/>
          <p:nvPr/>
        </p:nvSpPr>
        <p:spPr>
          <a:xfrm>
            <a:off x="8430435" y="4496321"/>
            <a:ext cx="1046940" cy="1553532"/>
          </a:xfrm>
          <a:prstGeom prst="ellipse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002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/>
      <p:bldP spid="17" grpId="0" animBg="1"/>
      <p:bldP spid="20" grpId="0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0FF0D-ABDE-FABA-00B3-5CEA51C2E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7009F6C-0BAA-16D6-8022-B9658EE9C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365126"/>
            <a:ext cx="8316135" cy="501650"/>
          </a:xfrm>
        </p:spPr>
        <p:txBody>
          <a:bodyPr/>
          <a:lstStyle/>
          <a:p>
            <a:r>
              <a:rPr lang="es-ES" dirty="0">
                <a:solidFill>
                  <a:schemeClr val="tx2"/>
                </a:solidFill>
              </a:rPr>
              <a:t>Variables exógenas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971EF6AD-18F9-867E-3CA6-DC2CDDFA2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327" y="1372338"/>
            <a:ext cx="6803933" cy="501650"/>
          </a:xfrm>
        </p:spPr>
        <p:txBody>
          <a:bodyPr>
            <a:normAutofit/>
          </a:bodyPr>
          <a:lstStyle/>
          <a:p>
            <a:r>
              <a:rPr lang="es-ES" sz="1900" dirty="0"/>
              <a:t>Factores externos que influyen en nuestra predicción.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9FDB138-3BF1-5B3A-5766-46C50E005907}"/>
              </a:ext>
            </a:extLst>
          </p:cNvPr>
          <p:cNvSpPr txBox="1"/>
          <p:nvPr/>
        </p:nvSpPr>
        <p:spPr>
          <a:xfrm>
            <a:off x="4" y="-1"/>
            <a:ext cx="12191996" cy="216000"/>
          </a:xfrm>
          <a:prstGeom prst="rect">
            <a:avLst/>
          </a:prstGeom>
          <a:solidFill>
            <a:srgbClr val="003366"/>
          </a:solidFill>
          <a:ln cap="flat">
            <a:solidFill>
              <a:srgbClr val="003366"/>
            </a:solidFill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Introducción</a:t>
            </a:r>
            <a:r>
              <a:rPr lang="es-ES" sz="1100" dirty="0">
                <a:solidFill>
                  <a:srgbClr val="E6B91E"/>
                </a:solidFill>
                <a:latin typeface="Trebuchet MS"/>
              </a:rPr>
              <a:t>			</a:t>
            </a:r>
            <a:r>
              <a:rPr lang="es-ES" sz="1100" b="0" i="0" u="none" strike="noStrike" kern="1200" cap="none" spc="0" baseline="0" dirty="0">
                <a:solidFill>
                  <a:srgbClr val="E6B91E"/>
                </a:solidFill>
                <a:uFillTx/>
                <a:latin typeface="Trebuchet MS"/>
              </a:rPr>
              <a:t>Modelos</a:t>
            </a:r>
            <a:r>
              <a:rPr lang="es-ES" sz="1100" dirty="0">
                <a:solidFill>
                  <a:srgbClr val="F2F2F2"/>
                </a:solidFill>
                <a:latin typeface="Trebuchet MS"/>
              </a:rPr>
              <a:t>			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Estudio				Resultados			Conclusiones</a:t>
            </a:r>
          </a:p>
        </p:txBody>
      </p:sp>
      <p:sp>
        <p:nvSpPr>
          <p:cNvPr id="9" name="Marcador de número de diapositiva 7">
            <a:extLst>
              <a:ext uri="{FF2B5EF4-FFF2-40B4-BE49-F238E27FC236}">
                <a16:creationId xmlns:a16="http://schemas.microsoft.com/office/drawing/2014/main" id="{ABE325F1-634B-B16C-4A7F-9C72FCA10EAF}"/>
              </a:ext>
            </a:extLst>
          </p:cNvPr>
          <p:cNvSpPr txBox="1"/>
          <p:nvPr/>
        </p:nvSpPr>
        <p:spPr>
          <a:xfrm>
            <a:off x="0" y="6667128"/>
            <a:ext cx="12191996" cy="1908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Sebastián Borreguero Fernández							TFM –</a:t>
            </a:r>
            <a:r>
              <a:rPr lang="es-E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Máster Universitario en Inteligencia Artificial</a:t>
            </a: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								</a:t>
            </a:r>
            <a:fld id="{BCCDD19D-D571-446A-AC0D-9E1A9F2495DA}" type="slidenum">
              <a:rPr sz="900"/>
              <a:t>6</a:t>
            </a:fld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		</a:t>
            </a:r>
          </a:p>
        </p:txBody>
      </p:sp>
      <p:sp>
        <p:nvSpPr>
          <p:cNvPr id="12" name="Marcador de contenido 7">
            <a:extLst>
              <a:ext uri="{FF2B5EF4-FFF2-40B4-BE49-F238E27FC236}">
                <a16:creationId xmlns:a16="http://schemas.microsoft.com/office/drawing/2014/main" id="{7C9FA647-00AB-171C-4098-1287CC246B10}"/>
              </a:ext>
            </a:extLst>
          </p:cNvPr>
          <p:cNvSpPr txBox="1">
            <a:spLocks/>
          </p:cNvSpPr>
          <p:nvPr/>
        </p:nvSpPr>
        <p:spPr>
          <a:xfrm>
            <a:off x="916327" y="1921434"/>
            <a:ext cx="9365095" cy="2188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Helvetica" panose="020B0604020202020204" pitchFamily="2" charset="0"/>
              <a:buChar char="►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291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3275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9013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900" dirty="0"/>
              <a:t>Predicción de consumo eléctrico:</a:t>
            </a:r>
            <a:endParaRPr lang="es-ES" dirty="0"/>
          </a:p>
          <a:p>
            <a:pPr lvl="2"/>
            <a:r>
              <a:rPr lang="es-ES" sz="1800" b="1" dirty="0"/>
              <a:t>Meteorológicas</a:t>
            </a:r>
            <a:r>
              <a:rPr lang="es-ES" sz="1800" dirty="0"/>
              <a:t>: temperatura, humedad, nubosidad, viento, radiación solar</a:t>
            </a:r>
          </a:p>
          <a:p>
            <a:pPr lvl="2"/>
            <a:r>
              <a:rPr lang="es-ES" sz="1800" b="1" dirty="0"/>
              <a:t>Temporales</a:t>
            </a:r>
            <a:r>
              <a:rPr lang="es-ES" sz="1800" dirty="0"/>
              <a:t>: estacionalidad, ciclos semanales, festivos o eventos especiales</a:t>
            </a:r>
          </a:p>
          <a:p>
            <a:pPr lvl="2"/>
            <a:r>
              <a:rPr lang="es-ES" sz="1800" b="1" dirty="0"/>
              <a:t>Socioeconómicas</a:t>
            </a:r>
            <a:r>
              <a:rPr lang="es-ES" sz="1800" dirty="0"/>
              <a:t>: densidad de población, tipo de actividad (residencial, industrial…).</a:t>
            </a:r>
          </a:p>
          <a:p>
            <a:pPr lvl="2"/>
            <a:r>
              <a:rPr lang="es-ES" sz="1800" b="1" dirty="0"/>
              <a:t>Patrones de comportamiento</a:t>
            </a:r>
            <a:r>
              <a:rPr lang="es-ES" sz="1800" dirty="0"/>
              <a:t>: nuevas tecnologías, eficiencia energética, autoconsumo, almacenamiento.</a:t>
            </a:r>
            <a:endParaRPr lang="es-ES" sz="1900" dirty="0"/>
          </a:p>
          <a:p>
            <a:endParaRPr lang="es-ES" sz="1900" dirty="0"/>
          </a:p>
          <a:p>
            <a:endParaRPr lang="es-ES" sz="1900" dirty="0"/>
          </a:p>
        </p:txBody>
      </p:sp>
      <p:sp>
        <p:nvSpPr>
          <p:cNvPr id="13" name="Marcador de contenido 7">
            <a:extLst>
              <a:ext uri="{FF2B5EF4-FFF2-40B4-BE49-F238E27FC236}">
                <a16:creationId xmlns:a16="http://schemas.microsoft.com/office/drawing/2014/main" id="{FF724CCC-EF2A-9C95-907C-25BBE1B94292}"/>
              </a:ext>
            </a:extLst>
          </p:cNvPr>
          <p:cNvSpPr txBox="1">
            <a:spLocks/>
          </p:cNvSpPr>
          <p:nvPr/>
        </p:nvSpPr>
        <p:spPr>
          <a:xfrm>
            <a:off x="916328" y="4853818"/>
            <a:ext cx="6803933" cy="721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Helvetica" panose="020B0604020202020204" pitchFamily="2" charset="0"/>
              <a:buChar char="►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291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3275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9013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1900" dirty="0"/>
          </a:p>
          <a:p>
            <a:endParaRPr lang="es-ES" sz="1900" dirty="0"/>
          </a:p>
          <a:p>
            <a:endParaRPr lang="es-ES" sz="1900" dirty="0"/>
          </a:p>
        </p:txBody>
      </p:sp>
      <p:sp>
        <p:nvSpPr>
          <p:cNvPr id="15" name="Marcador de contenido 7">
            <a:extLst>
              <a:ext uri="{FF2B5EF4-FFF2-40B4-BE49-F238E27FC236}">
                <a16:creationId xmlns:a16="http://schemas.microsoft.com/office/drawing/2014/main" id="{96AFF3A7-DF42-CAC6-7159-1F4249CE5B04}"/>
              </a:ext>
            </a:extLst>
          </p:cNvPr>
          <p:cNvSpPr txBox="1">
            <a:spLocks/>
          </p:cNvSpPr>
          <p:nvPr/>
        </p:nvSpPr>
        <p:spPr>
          <a:xfrm>
            <a:off x="916326" y="4286624"/>
            <a:ext cx="6803933" cy="721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Helvetica" panose="020B0604020202020204" pitchFamily="2" charset="0"/>
              <a:buChar char="►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291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3275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9013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900" dirty="0"/>
              <a:t>Entrenar modelos</a:t>
            </a:r>
          </a:p>
        </p:txBody>
      </p:sp>
      <p:pic>
        <p:nvPicPr>
          <p:cNvPr id="21" name="Picture 20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593A3CD6-19C8-B6A0-BF45-DE7415DF5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65" y="4834602"/>
            <a:ext cx="1776353" cy="1914021"/>
          </a:xfrm>
          <a:prstGeom prst="rect">
            <a:avLst/>
          </a:prstGeom>
        </p:spPr>
      </p:pic>
      <p:pic>
        <p:nvPicPr>
          <p:cNvPr id="24" name="Picture 23" descr="A diagram of a network&#10;&#10;AI-generated content may be incorrect.">
            <a:extLst>
              <a:ext uri="{FF2B5EF4-FFF2-40B4-BE49-F238E27FC236}">
                <a16:creationId xmlns:a16="http://schemas.microsoft.com/office/drawing/2014/main" id="{43DA02DA-728E-A134-4B80-686580A9DD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737" y="4624415"/>
            <a:ext cx="1661784" cy="2000372"/>
          </a:xfrm>
          <a:prstGeom prst="rect">
            <a:avLst/>
          </a:prstGeom>
        </p:spPr>
      </p:pic>
      <p:sp>
        <p:nvSpPr>
          <p:cNvPr id="29" name="Marcador de contenido 7">
            <a:extLst>
              <a:ext uri="{FF2B5EF4-FFF2-40B4-BE49-F238E27FC236}">
                <a16:creationId xmlns:a16="http://schemas.microsoft.com/office/drawing/2014/main" id="{40F5DCC3-0B6B-60DF-408C-51A2E8790EB1}"/>
              </a:ext>
            </a:extLst>
          </p:cNvPr>
          <p:cNvSpPr txBox="1">
            <a:spLocks/>
          </p:cNvSpPr>
          <p:nvPr/>
        </p:nvSpPr>
        <p:spPr>
          <a:xfrm>
            <a:off x="1007684" y="5164542"/>
            <a:ext cx="2763137" cy="721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Helvetica" panose="020B0604020202020204" pitchFamily="2" charset="0"/>
              <a:buChar char="►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291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3275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9013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s-ES" sz="1300" dirty="0"/>
              <a:t>Machine Learning</a:t>
            </a:r>
          </a:p>
          <a:p>
            <a:pPr marL="268288" lvl="1" indent="0">
              <a:buNone/>
            </a:pPr>
            <a:r>
              <a:rPr lang="es-ES" sz="1300" dirty="0"/>
              <a:t>(Entrenamiento Supervisado)</a:t>
            </a:r>
          </a:p>
        </p:txBody>
      </p:sp>
      <p:sp>
        <p:nvSpPr>
          <p:cNvPr id="32" name="Marcador de contenido 7">
            <a:extLst>
              <a:ext uri="{FF2B5EF4-FFF2-40B4-BE49-F238E27FC236}">
                <a16:creationId xmlns:a16="http://schemas.microsoft.com/office/drawing/2014/main" id="{6D8EF019-E75D-3EC0-BEC1-44B08FB6F620}"/>
              </a:ext>
            </a:extLst>
          </p:cNvPr>
          <p:cNvSpPr txBox="1">
            <a:spLocks/>
          </p:cNvSpPr>
          <p:nvPr/>
        </p:nvSpPr>
        <p:spPr>
          <a:xfrm>
            <a:off x="6580627" y="5201932"/>
            <a:ext cx="2059366" cy="410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Helvetica" panose="020B0604020202020204" pitchFamily="2" charset="0"/>
              <a:buChar char="►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291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3275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9013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s-ES" sz="1300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329986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29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BD3D9-2521-DAC7-7068-43DABA500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37E9E52-11C0-CD73-8D4D-E94812220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932" y="1423939"/>
            <a:ext cx="2955170" cy="2702697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8AD6A0-3172-EC89-7885-35E96A27A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365126"/>
            <a:ext cx="8316135" cy="501650"/>
          </a:xfrm>
        </p:spPr>
        <p:txBody>
          <a:bodyPr/>
          <a:lstStyle/>
          <a:p>
            <a:r>
              <a:rPr lang="es-ES" dirty="0" err="1">
                <a:solidFill>
                  <a:schemeClr val="tx2"/>
                </a:solidFill>
              </a:rPr>
              <a:t>Dataset</a:t>
            </a:r>
            <a:r>
              <a:rPr lang="es-ES" dirty="0">
                <a:solidFill>
                  <a:schemeClr val="tx2"/>
                </a:solidFill>
              </a:rPr>
              <a:t> (Variables exógenas utilizadas)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085F79CC-AA19-A381-702C-066A8D853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342" y="1423939"/>
            <a:ext cx="4570057" cy="506893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ES" sz="2000" dirty="0"/>
              <a:t>Ciudad de </a:t>
            </a:r>
            <a:r>
              <a:rPr lang="es-ES" sz="2000" dirty="0" err="1"/>
              <a:t>Tetuan</a:t>
            </a:r>
            <a:r>
              <a:rPr lang="es-ES" sz="2000" dirty="0"/>
              <a:t> </a:t>
            </a:r>
            <a:r>
              <a:rPr lang="es-ES" dirty="0"/>
              <a:t>(Marruecos, 2017)</a:t>
            </a:r>
          </a:p>
          <a:p>
            <a:pPr lvl="1">
              <a:lnSpc>
                <a:spcPct val="150000"/>
              </a:lnSpc>
            </a:pPr>
            <a:r>
              <a:rPr lang="es-ES" dirty="0"/>
              <a:t>365 días</a:t>
            </a:r>
          </a:p>
          <a:p>
            <a:pPr lvl="1">
              <a:lnSpc>
                <a:spcPct val="150000"/>
              </a:lnSpc>
            </a:pPr>
            <a:r>
              <a:rPr lang="es-ES" dirty="0"/>
              <a:t>Datos cada 10 </a:t>
            </a:r>
            <a:r>
              <a:rPr lang="es-ES" dirty="0" err="1"/>
              <a:t>mins</a:t>
            </a:r>
            <a:r>
              <a:rPr lang="es-ES" dirty="0"/>
              <a:t> </a:t>
            </a:r>
          </a:p>
          <a:p>
            <a:pPr lvl="1">
              <a:lnSpc>
                <a:spcPct val="150000"/>
              </a:lnSpc>
            </a:pPr>
            <a:r>
              <a:rPr lang="es-ES" dirty="0"/>
              <a:t>Consumo eléctrico (kWh) para tres zonas.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" name="Marcador de número de diapositiva 7">
            <a:extLst>
              <a:ext uri="{FF2B5EF4-FFF2-40B4-BE49-F238E27FC236}">
                <a16:creationId xmlns:a16="http://schemas.microsoft.com/office/drawing/2014/main" id="{EDB2F353-CB36-4350-BBD2-AB5681883523}"/>
              </a:ext>
            </a:extLst>
          </p:cNvPr>
          <p:cNvSpPr txBox="1"/>
          <p:nvPr/>
        </p:nvSpPr>
        <p:spPr>
          <a:xfrm>
            <a:off x="0" y="6667128"/>
            <a:ext cx="12191996" cy="1908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Sebastián Borreguero Fernández							TFM –</a:t>
            </a:r>
            <a:r>
              <a:rPr lang="es-E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Máster Universitario en Inteligencia Artificial</a:t>
            </a: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								</a:t>
            </a:r>
            <a:fld id="{BCCDD19D-D571-446A-AC0D-9E1A9F2495DA}" type="slidenum">
              <a:rPr sz="900"/>
              <a:t>7</a:t>
            </a:fld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		</a:t>
            </a:r>
          </a:p>
        </p:txBody>
      </p:sp>
      <p:sp>
        <p:nvSpPr>
          <p:cNvPr id="4" name="CuadroTexto 5">
            <a:extLst>
              <a:ext uri="{FF2B5EF4-FFF2-40B4-BE49-F238E27FC236}">
                <a16:creationId xmlns:a16="http://schemas.microsoft.com/office/drawing/2014/main" id="{6052EEA1-414D-5B86-3A70-A0772B826FD0}"/>
              </a:ext>
            </a:extLst>
          </p:cNvPr>
          <p:cNvSpPr txBox="1"/>
          <p:nvPr/>
        </p:nvSpPr>
        <p:spPr>
          <a:xfrm>
            <a:off x="4" y="-1"/>
            <a:ext cx="12191996" cy="216000"/>
          </a:xfrm>
          <a:prstGeom prst="rect">
            <a:avLst/>
          </a:prstGeom>
          <a:solidFill>
            <a:srgbClr val="003366"/>
          </a:solidFill>
          <a:ln cap="flat">
            <a:solidFill>
              <a:srgbClr val="003366"/>
            </a:solidFill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Introducción</a:t>
            </a:r>
            <a:r>
              <a:rPr lang="es-ES" sz="1100" dirty="0">
                <a:solidFill>
                  <a:srgbClr val="E6B91E"/>
                </a:solidFill>
                <a:latin typeface="Trebuchet MS"/>
              </a:rPr>
              <a:t>			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Modelos</a:t>
            </a:r>
            <a:r>
              <a:rPr lang="es-ES" sz="1100" dirty="0">
                <a:solidFill>
                  <a:srgbClr val="F2F2F2"/>
                </a:solidFill>
                <a:latin typeface="Trebuchet MS"/>
              </a:rPr>
              <a:t>			</a:t>
            </a:r>
            <a:r>
              <a:rPr lang="es-ES" sz="1100" b="0" i="0" u="none" strike="noStrike" kern="1200" cap="none" spc="0" baseline="0" dirty="0">
                <a:solidFill>
                  <a:srgbClr val="E6B91E"/>
                </a:solidFill>
                <a:uFillTx/>
                <a:latin typeface="Trebuchet MS"/>
              </a:rPr>
              <a:t>Estudio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				Resultados			Conclusiones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3F45BE-18F5-0626-8BD8-C45DA6D5C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399" y="1249685"/>
            <a:ext cx="6528619" cy="4841055"/>
          </a:xfrm>
          <a:prstGeom prst="rect">
            <a:avLst/>
          </a:prstGeom>
        </p:spPr>
      </p:pic>
      <p:sp>
        <p:nvSpPr>
          <p:cNvPr id="16" name="Marcador de contenido 7">
            <a:extLst>
              <a:ext uri="{FF2B5EF4-FFF2-40B4-BE49-F238E27FC236}">
                <a16:creationId xmlns:a16="http://schemas.microsoft.com/office/drawing/2014/main" id="{5CC6D789-2EB6-B167-0D46-791170E87359}"/>
              </a:ext>
            </a:extLst>
          </p:cNvPr>
          <p:cNvSpPr txBox="1">
            <a:spLocks/>
          </p:cNvSpPr>
          <p:nvPr/>
        </p:nvSpPr>
        <p:spPr>
          <a:xfrm>
            <a:off x="895130" y="1528714"/>
            <a:ext cx="4570057" cy="3677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Helvetica" panose="020B0604020202020204" pitchFamily="2" charset="0"/>
              <a:buChar char="►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291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3275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9013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lvl="1" indent="0">
              <a:lnSpc>
                <a:spcPct val="150000"/>
              </a:lnSpc>
              <a:buNone/>
            </a:pPr>
            <a:endParaRPr lang="es-ES" dirty="0"/>
          </a:p>
          <a:p>
            <a:pPr marL="268288" lvl="1" indent="0">
              <a:lnSpc>
                <a:spcPct val="150000"/>
              </a:lnSpc>
              <a:buNone/>
            </a:pPr>
            <a:endParaRPr lang="es-ES" dirty="0"/>
          </a:p>
          <a:p>
            <a:pPr lvl="1">
              <a:lnSpc>
                <a:spcPct val="150000"/>
              </a:lnSpc>
            </a:pPr>
            <a:endParaRPr lang="es-ES" dirty="0"/>
          </a:p>
          <a:p>
            <a:pPr lvl="1">
              <a:lnSpc>
                <a:spcPct val="150000"/>
              </a:lnSpc>
            </a:pPr>
            <a:endParaRPr lang="es-ES" dirty="0"/>
          </a:p>
          <a:p>
            <a:pPr lvl="1">
              <a:lnSpc>
                <a:spcPct val="150000"/>
              </a:lnSpc>
            </a:pPr>
            <a:r>
              <a:rPr lang="es-ES" dirty="0"/>
              <a:t>Variables exógenas:</a:t>
            </a:r>
          </a:p>
          <a:p>
            <a:pPr lvl="2"/>
            <a:r>
              <a:rPr lang="es-ES" dirty="0"/>
              <a:t>Meteorológicas: temperatura, humedad, viento, radiación solar.</a:t>
            </a:r>
          </a:p>
          <a:p>
            <a:pPr lvl="2"/>
            <a:r>
              <a:rPr lang="es-ES" dirty="0"/>
              <a:t>Temporales: Hora del día, día de la semana, mes.</a:t>
            </a:r>
          </a:p>
          <a:p>
            <a:pPr lvl="2"/>
            <a:r>
              <a:rPr lang="es-ES" dirty="0"/>
              <a:t>Estado del día: laboral o fin de semana.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147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DA854-5C33-D98A-31BA-884675324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1EED08E-9FA0-419F-264F-51DEBCBD3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365126"/>
            <a:ext cx="8316135" cy="501650"/>
          </a:xfrm>
        </p:spPr>
        <p:txBody>
          <a:bodyPr/>
          <a:lstStyle/>
          <a:p>
            <a:r>
              <a:rPr lang="es-ES" dirty="0" err="1">
                <a:solidFill>
                  <a:schemeClr val="tx2"/>
                </a:solidFill>
              </a:rPr>
              <a:t>Dataset</a:t>
            </a:r>
            <a:r>
              <a:rPr lang="es-ES" dirty="0">
                <a:solidFill>
                  <a:schemeClr val="tx2"/>
                </a:solidFill>
              </a:rPr>
              <a:t> (Variables exógenas utilizadas)</a:t>
            </a:r>
          </a:p>
        </p:txBody>
      </p:sp>
      <p:sp>
        <p:nvSpPr>
          <p:cNvPr id="2" name="Marcador de número de diapositiva 7">
            <a:extLst>
              <a:ext uri="{FF2B5EF4-FFF2-40B4-BE49-F238E27FC236}">
                <a16:creationId xmlns:a16="http://schemas.microsoft.com/office/drawing/2014/main" id="{F58BB962-489B-78D9-01DC-1ABFEA31AD3F}"/>
              </a:ext>
            </a:extLst>
          </p:cNvPr>
          <p:cNvSpPr txBox="1"/>
          <p:nvPr/>
        </p:nvSpPr>
        <p:spPr>
          <a:xfrm>
            <a:off x="0" y="6667128"/>
            <a:ext cx="12191996" cy="1908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Sebastián Borreguero Fernández							TFM –</a:t>
            </a:r>
            <a:r>
              <a:rPr lang="es-E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Máster Universitario en Inteligencia Artificial</a:t>
            </a: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								</a:t>
            </a:r>
            <a:fld id="{BCCDD19D-D571-446A-AC0D-9E1A9F2495DA}" type="slidenum">
              <a:rPr sz="900"/>
              <a:t>8</a:t>
            </a:fld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		</a:t>
            </a:r>
          </a:p>
        </p:txBody>
      </p:sp>
      <p:sp>
        <p:nvSpPr>
          <p:cNvPr id="4" name="CuadroTexto 5">
            <a:extLst>
              <a:ext uri="{FF2B5EF4-FFF2-40B4-BE49-F238E27FC236}">
                <a16:creationId xmlns:a16="http://schemas.microsoft.com/office/drawing/2014/main" id="{938B089B-BAD5-E8E4-336C-27C2ED346E3D}"/>
              </a:ext>
            </a:extLst>
          </p:cNvPr>
          <p:cNvSpPr txBox="1"/>
          <p:nvPr/>
        </p:nvSpPr>
        <p:spPr>
          <a:xfrm>
            <a:off x="4" y="-1"/>
            <a:ext cx="12191996" cy="216000"/>
          </a:xfrm>
          <a:prstGeom prst="rect">
            <a:avLst/>
          </a:prstGeom>
          <a:solidFill>
            <a:srgbClr val="003366"/>
          </a:solidFill>
          <a:ln cap="flat">
            <a:solidFill>
              <a:srgbClr val="003366"/>
            </a:solidFill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Introducción</a:t>
            </a:r>
            <a:r>
              <a:rPr lang="es-ES" sz="1100" dirty="0">
                <a:solidFill>
                  <a:srgbClr val="E6B91E"/>
                </a:solidFill>
                <a:latin typeface="Trebuchet MS"/>
              </a:rPr>
              <a:t>			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Modelos</a:t>
            </a:r>
            <a:r>
              <a:rPr lang="es-ES" sz="1100" dirty="0">
                <a:solidFill>
                  <a:srgbClr val="F2F2F2"/>
                </a:solidFill>
                <a:latin typeface="Trebuchet MS"/>
              </a:rPr>
              <a:t>			</a:t>
            </a:r>
            <a:r>
              <a:rPr lang="es-ES" sz="1100" b="0" i="0" u="none" strike="noStrike" kern="1200" cap="none" spc="0" baseline="0" dirty="0">
                <a:solidFill>
                  <a:srgbClr val="E6B91E"/>
                </a:solidFill>
                <a:uFillTx/>
                <a:latin typeface="Trebuchet MS"/>
              </a:rPr>
              <a:t>Estudio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				Resultados			Conclusiones</a:t>
            </a:r>
          </a:p>
        </p:txBody>
      </p:sp>
      <p:pic>
        <p:nvPicPr>
          <p:cNvPr id="18" name="Picture 17" descr="A screenshot of a graph&#10;&#10;AI-generated content may be incorrect.">
            <a:extLst>
              <a:ext uri="{FF2B5EF4-FFF2-40B4-BE49-F238E27FC236}">
                <a16:creationId xmlns:a16="http://schemas.microsoft.com/office/drawing/2014/main" id="{25DD6915-9EB0-5927-8901-88EC579A7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05"/>
          <a:stretch>
            <a:fillRect/>
          </a:stretch>
        </p:blipFill>
        <p:spPr>
          <a:xfrm>
            <a:off x="1885950" y="1564319"/>
            <a:ext cx="8716633" cy="4405266"/>
          </a:xfrm>
          <a:prstGeom prst="rect">
            <a:avLst/>
          </a:prstGeom>
        </p:spPr>
      </p:pic>
      <p:pic>
        <p:nvPicPr>
          <p:cNvPr id="17" name="Picture 16" descr="A screenshot of a graph&#10;&#10;AI-generated content may be incorrect.">
            <a:extLst>
              <a:ext uri="{FF2B5EF4-FFF2-40B4-BE49-F238E27FC236}">
                <a16:creationId xmlns:a16="http://schemas.microsoft.com/office/drawing/2014/main" id="{2905DC3A-117F-F5B8-9AB5-BF4C08DC5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74" b="57575"/>
          <a:stretch>
            <a:fillRect/>
          </a:stretch>
        </p:blipFill>
        <p:spPr>
          <a:xfrm>
            <a:off x="1362986" y="1564319"/>
            <a:ext cx="9762559" cy="421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7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72C78-F88E-9A1C-B489-48616B722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3D21F09-9024-32BD-8634-DEE540517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365126"/>
            <a:ext cx="8316135" cy="501650"/>
          </a:xfrm>
        </p:spPr>
        <p:txBody>
          <a:bodyPr/>
          <a:lstStyle/>
          <a:p>
            <a:r>
              <a:rPr lang="es-ES" dirty="0">
                <a:solidFill>
                  <a:schemeClr val="tx2"/>
                </a:solidFill>
              </a:rPr>
              <a:t>Estudio de ablación</a:t>
            </a:r>
          </a:p>
        </p:txBody>
      </p:sp>
      <p:sp>
        <p:nvSpPr>
          <p:cNvPr id="2" name="Marcador de número de diapositiva 7">
            <a:extLst>
              <a:ext uri="{FF2B5EF4-FFF2-40B4-BE49-F238E27FC236}">
                <a16:creationId xmlns:a16="http://schemas.microsoft.com/office/drawing/2014/main" id="{072C7FA2-0B34-5905-B5D9-EC26B61D1B6A}"/>
              </a:ext>
            </a:extLst>
          </p:cNvPr>
          <p:cNvSpPr txBox="1"/>
          <p:nvPr/>
        </p:nvSpPr>
        <p:spPr>
          <a:xfrm>
            <a:off x="0" y="6667128"/>
            <a:ext cx="12191996" cy="1908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Sebastián Borreguero Fernández							TFM –</a:t>
            </a:r>
            <a:r>
              <a:rPr lang="es-E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Máster Universitario en Inteligencia Artificial</a:t>
            </a: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								</a:t>
            </a:r>
            <a:fld id="{BCCDD19D-D571-446A-AC0D-9E1A9F2495DA}" type="slidenum">
              <a:rPr sz="900"/>
              <a:t>9</a:t>
            </a:fld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Trebuchet MS"/>
              </a:rPr>
              <a:t>		</a:t>
            </a:r>
          </a:p>
        </p:txBody>
      </p:sp>
      <p:sp>
        <p:nvSpPr>
          <p:cNvPr id="4" name="CuadroTexto 5">
            <a:extLst>
              <a:ext uri="{FF2B5EF4-FFF2-40B4-BE49-F238E27FC236}">
                <a16:creationId xmlns:a16="http://schemas.microsoft.com/office/drawing/2014/main" id="{0815A10D-B01F-3A5C-7051-C73515602D02}"/>
              </a:ext>
            </a:extLst>
          </p:cNvPr>
          <p:cNvSpPr txBox="1"/>
          <p:nvPr/>
        </p:nvSpPr>
        <p:spPr>
          <a:xfrm>
            <a:off x="4" y="-1"/>
            <a:ext cx="12191996" cy="216000"/>
          </a:xfrm>
          <a:prstGeom prst="rect">
            <a:avLst/>
          </a:prstGeom>
          <a:solidFill>
            <a:srgbClr val="003366"/>
          </a:solidFill>
          <a:ln cap="flat">
            <a:solidFill>
              <a:srgbClr val="003366"/>
            </a:solidFill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Introducción</a:t>
            </a:r>
            <a:r>
              <a:rPr lang="es-ES" sz="1100" dirty="0">
                <a:solidFill>
                  <a:srgbClr val="E6B91E"/>
                </a:solidFill>
                <a:latin typeface="Trebuchet MS"/>
              </a:rPr>
              <a:t>			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Modelos</a:t>
            </a:r>
            <a:r>
              <a:rPr lang="es-ES" sz="1100" dirty="0">
                <a:solidFill>
                  <a:srgbClr val="F2F2F2"/>
                </a:solidFill>
                <a:latin typeface="Trebuchet MS"/>
              </a:rPr>
              <a:t>			</a:t>
            </a:r>
            <a:r>
              <a:rPr lang="es-ES" sz="1100" b="0" i="0" u="none" strike="noStrike" kern="1200" cap="none" spc="0" baseline="0" dirty="0">
                <a:solidFill>
                  <a:srgbClr val="E6B91E"/>
                </a:solidFill>
                <a:uFillTx/>
                <a:latin typeface="Trebuchet MS"/>
              </a:rPr>
              <a:t>Estudio</a:t>
            </a:r>
            <a:r>
              <a:rPr lang="es-ES" sz="1100" b="0" i="0" u="none" strike="noStrike" kern="1200" cap="none" spc="0" baseline="0" dirty="0">
                <a:solidFill>
                  <a:srgbClr val="F2F2F2"/>
                </a:solidFill>
                <a:uFillTx/>
                <a:latin typeface="Trebuchet MS"/>
              </a:rPr>
              <a:t>				Resultados			Conclusiones</a:t>
            </a:r>
          </a:p>
        </p:txBody>
      </p:sp>
      <p:sp>
        <p:nvSpPr>
          <p:cNvPr id="6" name="Marcador de contenido 7">
            <a:extLst>
              <a:ext uri="{FF2B5EF4-FFF2-40B4-BE49-F238E27FC236}">
                <a16:creationId xmlns:a16="http://schemas.microsoft.com/office/drawing/2014/main" id="{D0B5159E-0CDD-5259-050B-DBB3B3647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327" y="1372338"/>
            <a:ext cx="8541998" cy="748127"/>
          </a:xfrm>
        </p:spPr>
        <p:txBody>
          <a:bodyPr>
            <a:normAutofit/>
          </a:bodyPr>
          <a:lstStyle/>
          <a:p>
            <a:r>
              <a:rPr lang="es-ES" sz="2000" b="1" dirty="0"/>
              <a:t>Cómo cambian los resultados al variar hiperparámetros</a:t>
            </a:r>
            <a:r>
              <a:rPr lang="es-ES" sz="2000" dirty="0"/>
              <a:t> de cada modelo:</a:t>
            </a:r>
          </a:p>
        </p:txBody>
      </p:sp>
      <p:sp>
        <p:nvSpPr>
          <p:cNvPr id="14" name="Abrir llave 1">
            <a:extLst>
              <a:ext uri="{FF2B5EF4-FFF2-40B4-BE49-F238E27FC236}">
                <a16:creationId xmlns:a16="http://schemas.microsoft.com/office/drawing/2014/main" id="{E060A215-F606-424F-EA33-62AE60350F77}"/>
              </a:ext>
            </a:extLst>
          </p:cNvPr>
          <p:cNvSpPr/>
          <p:nvPr/>
        </p:nvSpPr>
        <p:spPr>
          <a:xfrm>
            <a:off x="7852271" y="2467190"/>
            <a:ext cx="178485" cy="634511"/>
          </a:xfrm>
          <a:prstGeom prst="leftBrace">
            <a:avLst/>
          </a:prstGeom>
          <a:ln w="28575">
            <a:solidFill>
              <a:srgbClr val="0033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>
              <a:ln w="28575">
                <a:solidFill>
                  <a:srgbClr val="003366"/>
                </a:solidFill>
              </a:ln>
            </a:endParaRPr>
          </a:p>
        </p:txBody>
      </p:sp>
      <p:sp>
        <p:nvSpPr>
          <p:cNvPr id="15" name="Marcador de contenido 7">
            <a:extLst>
              <a:ext uri="{FF2B5EF4-FFF2-40B4-BE49-F238E27FC236}">
                <a16:creationId xmlns:a16="http://schemas.microsoft.com/office/drawing/2014/main" id="{93124BCF-F15A-6905-93DC-FF9AD8C7551B}"/>
              </a:ext>
            </a:extLst>
          </p:cNvPr>
          <p:cNvSpPr txBox="1">
            <a:spLocks/>
          </p:cNvSpPr>
          <p:nvPr/>
        </p:nvSpPr>
        <p:spPr>
          <a:xfrm>
            <a:off x="7446169" y="2491854"/>
            <a:ext cx="2574131" cy="325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Helvetica" panose="020B0604020202020204" pitchFamily="2" charset="0"/>
              <a:buChar char="►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291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3275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9013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r>
              <a:rPr lang="es-ES" sz="1400" dirty="0"/>
              <a:t>10 minutos ahead</a:t>
            </a:r>
          </a:p>
          <a:p>
            <a:pPr lvl="1"/>
            <a:endParaRPr lang="es-ES" sz="1800" dirty="0"/>
          </a:p>
          <a:p>
            <a:pPr lvl="1"/>
            <a:endParaRPr lang="es-ES" sz="1700" dirty="0"/>
          </a:p>
        </p:txBody>
      </p:sp>
      <p:sp>
        <p:nvSpPr>
          <p:cNvPr id="16" name="Marcador de contenido 7">
            <a:extLst>
              <a:ext uri="{FF2B5EF4-FFF2-40B4-BE49-F238E27FC236}">
                <a16:creationId xmlns:a16="http://schemas.microsoft.com/office/drawing/2014/main" id="{DEEE4717-D7A5-4E43-0311-402444C71E84}"/>
              </a:ext>
            </a:extLst>
          </p:cNvPr>
          <p:cNvSpPr txBox="1">
            <a:spLocks/>
          </p:cNvSpPr>
          <p:nvPr/>
        </p:nvSpPr>
        <p:spPr>
          <a:xfrm>
            <a:off x="7446169" y="2764211"/>
            <a:ext cx="2878931" cy="362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Helvetica" panose="020B0604020202020204" pitchFamily="2" charset="0"/>
              <a:buChar char="►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291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3275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9013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r>
              <a:rPr lang="es-ES" sz="1400" dirty="0"/>
              <a:t>1, 2, 4 y 8 horas ahead</a:t>
            </a:r>
            <a:endParaRPr lang="es-ES" sz="1800" dirty="0"/>
          </a:p>
          <a:p>
            <a:pPr lvl="1"/>
            <a:endParaRPr lang="es-ES" sz="1700" dirty="0"/>
          </a:p>
        </p:txBody>
      </p:sp>
      <p:pic>
        <p:nvPicPr>
          <p:cNvPr id="20" name="Picture 19" descr="A diagram of a window&#10;&#10;AI-generated content may be incorrect.">
            <a:extLst>
              <a:ext uri="{FF2B5EF4-FFF2-40B4-BE49-F238E27FC236}">
                <a16:creationId xmlns:a16="http://schemas.microsoft.com/office/drawing/2014/main" id="{8EE4F5A4-A228-43B9-528F-2BA753AA4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12" y="3429000"/>
            <a:ext cx="5543486" cy="2678463"/>
          </a:xfrm>
          <a:prstGeom prst="rect">
            <a:avLst/>
          </a:prstGeom>
        </p:spPr>
      </p:pic>
      <p:pic>
        <p:nvPicPr>
          <p:cNvPr id="22" name="Picture 21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57EB5AF8-4C6B-213A-253E-F240BDFCB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14" y="3859945"/>
            <a:ext cx="6307192" cy="1986174"/>
          </a:xfrm>
          <a:prstGeom prst="rect">
            <a:avLst/>
          </a:prstGeom>
        </p:spPr>
      </p:pic>
      <p:sp>
        <p:nvSpPr>
          <p:cNvPr id="23" name="Arrow: Curved Left 22">
            <a:extLst>
              <a:ext uri="{FF2B5EF4-FFF2-40B4-BE49-F238E27FC236}">
                <a16:creationId xmlns:a16="http://schemas.microsoft.com/office/drawing/2014/main" id="{93C4B9A8-7903-4428-0611-0D7CA2F94E7D}"/>
              </a:ext>
            </a:extLst>
          </p:cNvPr>
          <p:cNvSpPr/>
          <p:nvPr/>
        </p:nvSpPr>
        <p:spPr>
          <a:xfrm>
            <a:off x="10325101" y="2511906"/>
            <a:ext cx="304800" cy="440844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6" name="Marcador de contenido 7">
            <a:extLst>
              <a:ext uri="{FF2B5EF4-FFF2-40B4-BE49-F238E27FC236}">
                <a16:creationId xmlns:a16="http://schemas.microsoft.com/office/drawing/2014/main" id="{C7BECD21-F956-6D3F-A8EF-220159145A5F}"/>
              </a:ext>
            </a:extLst>
          </p:cNvPr>
          <p:cNvSpPr txBox="1">
            <a:spLocks/>
          </p:cNvSpPr>
          <p:nvPr/>
        </p:nvSpPr>
        <p:spPr>
          <a:xfrm>
            <a:off x="916326" y="2051690"/>
            <a:ext cx="9713575" cy="4697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Helvetica" panose="020B0604020202020204" pitchFamily="2" charset="0"/>
              <a:buChar char="►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291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3275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9013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s-ES" sz="1800" dirty="0"/>
              <a:t>Múltiples configuraciones de arquitecturas y entrenamientos (épocas y tamaños de lote)</a:t>
            </a:r>
          </a:p>
        </p:txBody>
      </p:sp>
      <p:sp>
        <p:nvSpPr>
          <p:cNvPr id="27" name="Marcador de contenido 7">
            <a:extLst>
              <a:ext uri="{FF2B5EF4-FFF2-40B4-BE49-F238E27FC236}">
                <a16:creationId xmlns:a16="http://schemas.microsoft.com/office/drawing/2014/main" id="{D8BBDDDE-480A-19CE-7CEA-E9A98B5E6765}"/>
              </a:ext>
            </a:extLst>
          </p:cNvPr>
          <p:cNvSpPr txBox="1">
            <a:spLocks/>
          </p:cNvSpPr>
          <p:nvPr/>
        </p:nvSpPr>
        <p:spPr>
          <a:xfrm>
            <a:off x="916327" y="2621282"/>
            <a:ext cx="8541998" cy="469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Helvetica" panose="020B0604020202020204" pitchFamily="2" charset="0"/>
              <a:buChar char="►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291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3275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9013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s-ES" sz="1800" b="1" dirty="0"/>
              <a:t>Entrada de 8 horas</a:t>
            </a:r>
            <a:r>
              <a:rPr lang="es-ES" sz="1800" dirty="0"/>
              <a:t> de datos históricos (48 pasos de 10 min).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37897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/>
      <p:bldP spid="23" grpId="0" animBg="1"/>
      <p:bldP spid="26" grpId="0"/>
      <p:bldP spid="27" grpId="0"/>
    </p:bldLst>
  </p:timing>
</p:sld>
</file>

<file path=ppt/theme/theme1.xml><?xml version="1.0" encoding="utf-8"?>
<a:theme xmlns:a="http://schemas.openxmlformats.org/drawingml/2006/main" name="Office Theme">
  <a:themeElements>
    <a:clrScheme name="UMIL">
      <a:dk1>
        <a:sysClr val="windowText" lastClr="000000"/>
      </a:dk1>
      <a:lt1>
        <a:srgbClr val="FFFFFF"/>
      </a:lt1>
      <a:dk2>
        <a:srgbClr val="003366"/>
      </a:dk2>
      <a:lt2>
        <a:srgbClr val="DFEBF5"/>
      </a:lt2>
      <a:accent1>
        <a:srgbClr val="7F7F7F"/>
      </a:accent1>
      <a:accent2>
        <a:srgbClr val="7F8FA9"/>
      </a:accent2>
      <a:accent3>
        <a:srgbClr val="5AA2AE"/>
      </a:accent3>
      <a:accent4>
        <a:srgbClr val="F3BD25"/>
      </a:accent4>
      <a:accent5>
        <a:srgbClr val="FF0000"/>
      </a:accent5>
      <a:accent6>
        <a:srgbClr val="0000FF"/>
      </a:accent6>
      <a:hlink>
        <a:srgbClr val="0000FF"/>
      </a:hlink>
      <a:folHlink>
        <a:srgbClr val="0000FF"/>
      </a:folHlink>
    </a:clrScheme>
    <a:fontScheme name="Custom 4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17421</TotalTime>
  <Words>3886</Words>
  <Application>Microsoft Office PowerPoint</Application>
  <PresentationFormat>Widescreen</PresentationFormat>
  <Paragraphs>442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Helvetica</vt:lpstr>
      <vt:lpstr>Helvetica (Cuerpo)</vt:lpstr>
      <vt:lpstr>LMRoman10-Regular-Identity-H</vt:lpstr>
      <vt:lpstr>Trebuchet MS</vt:lpstr>
      <vt:lpstr>Wingdings</vt:lpstr>
      <vt:lpstr>Office Theme</vt:lpstr>
      <vt:lpstr>Analysis and Comparison of Neural Network Architectures for Energy Consumption Prediction</vt:lpstr>
      <vt:lpstr>Índice</vt:lpstr>
      <vt:lpstr>El sistema eléctrico y el consumo de energía</vt:lpstr>
      <vt:lpstr>Consumo, demanda y necesidad de predicción</vt:lpstr>
      <vt:lpstr>Modelos de predicción clásicos</vt:lpstr>
      <vt:lpstr>Variables exógenas</vt:lpstr>
      <vt:lpstr>Dataset (Variables exógenas utilizadas)</vt:lpstr>
      <vt:lpstr>Dataset (Variables exógenas utilizadas)</vt:lpstr>
      <vt:lpstr>Estudio de ablación</vt:lpstr>
      <vt:lpstr>Modelos de Machine Learning</vt:lpstr>
      <vt:lpstr>Modelos de Deep Learning</vt:lpstr>
      <vt:lpstr>Modelos de Deep Learning</vt:lpstr>
      <vt:lpstr>Total de combinaciones</vt:lpstr>
      <vt:lpstr>Métricas de evaluación</vt:lpstr>
      <vt:lpstr>Evaluación directa y autoregresiva</vt:lpstr>
      <vt:lpstr>Evaluación modelo 1 head</vt:lpstr>
      <vt:lpstr>Evaluación modelo 1 head</vt:lpstr>
      <vt:lpstr>Evaluación modelo 1 head</vt:lpstr>
      <vt:lpstr>Evaluación modelo 1 head</vt:lpstr>
      <vt:lpstr>Evaluación modelo 1 head</vt:lpstr>
      <vt:lpstr>Evaluación modelo 1 head</vt:lpstr>
      <vt:lpstr>Evaluación modelo 1 head</vt:lpstr>
      <vt:lpstr>Evaluación modelo H head</vt:lpstr>
      <vt:lpstr>Evaluación modelo H head</vt:lpstr>
      <vt:lpstr>Evaluación modelo H head</vt:lpstr>
      <vt:lpstr>Evaluación modelo H head</vt:lpstr>
      <vt:lpstr>Evaluación modelo H head</vt:lpstr>
      <vt:lpstr>Análisis de los resultados</vt:lpstr>
      <vt:lpstr>Análisis de los resultados</vt:lpstr>
      <vt:lpstr>Análisis de los resultados</vt:lpstr>
      <vt:lpstr>Análisis de los resultados</vt:lpstr>
      <vt:lpstr>Análisis de los resultados</vt:lpstr>
      <vt:lpstr>Conclusiones y líneas futuras</vt:lpstr>
      <vt:lpstr>Gracias por su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Noé Jiménez</dc:creator>
  <cp:lastModifiedBy>Sebastián Borreguero Fernández</cp:lastModifiedBy>
  <cp:revision>408</cp:revision>
  <dcterms:created xsi:type="dcterms:W3CDTF">2018-02-04T22:32:54Z</dcterms:created>
  <dcterms:modified xsi:type="dcterms:W3CDTF">2025-09-13T12:57:11Z</dcterms:modified>
</cp:coreProperties>
</file>